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sldIdLst>
    <p:sldId id="256" r:id="rId2"/>
    <p:sldId id="257" r:id="rId3"/>
    <p:sldId id="287" r:id="rId4"/>
    <p:sldId id="285" r:id="rId5"/>
    <p:sldId id="289" r:id="rId6"/>
    <p:sldId id="292" r:id="rId7"/>
    <p:sldId id="265" r:id="rId8"/>
    <p:sldId id="261" r:id="rId9"/>
    <p:sldId id="260" r:id="rId10"/>
    <p:sldId id="268" r:id="rId11"/>
    <p:sldId id="273" r:id="rId12"/>
    <p:sldId id="298" r:id="rId13"/>
    <p:sldId id="274" r:id="rId14"/>
    <p:sldId id="276" r:id="rId15"/>
    <p:sldId id="275" r:id="rId16"/>
    <p:sldId id="280" r:id="rId17"/>
    <p:sldId id="282" r:id="rId18"/>
    <p:sldId id="283" r:id="rId19"/>
    <p:sldId id="284" r:id="rId20"/>
    <p:sldId id="297" r:id="rId21"/>
    <p:sldId id="290" r:id="rId22"/>
    <p:sldId id="277" r:id="rId23"/>
    <p:sldId id="279" r:id="rId24"/>
    <p:sldId id="258" r:id="rId25"/>
    <p:sldId id="291" r:id="rId26"/>
    <p:sldId id="293" r:id="rId27"/>
    <p:sldId id="294" r:id="rId28"/>
    <p:sldId id="295" r:id="rId29"/>
    <p:sldId id="296" r:id="rId30"/>
    <p:sldId id="269" r:id="rId31"/>
    <p:sldId id="270" r:id="rId32"/>
    <p:sldId id="262" r:id="rId33"/>
    <p:sldId id="263" r:id="rId34"/>
    <p:sldId id="264" r:id="rId35"/>
    <p:sldId id="266" r:id="rId36"/>
    <p:sldId id="267" r:id="rId37"/>
    <p:sldId id="27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09EB0-0E7A-044F-8451-4BB550CD950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7BB6DE3-2CAE-484E-92DA-95ABD267A9EB}">
      <dgm:prSet phldrT="[Text]"/>
      <dgm:spPr/>
      <dgm:t>
        <a:bodyPr/>
        <a:lstStyle/>
        <a:p>
          <a:r>
            <a:rPr lang="en-US" dirty="0" smtClean="0"/>
            <a:t>Games</a:t>
          </a:r>
          <a:endParaRPr lang="en-US" dirty="0"/>
        </a:p>
      </dgm:t>
    </dgm:pt>
    <dgm:pt modelId="{C0DB32F8-61BC-5D4A-BFCF-186E261AB3F1}" type="parTrans" cxnId="{89AC8244-5F0C-9645-86E2-DE1626F8D5A2}">
      <dgm:prSet/>
      <dgm:spPr/>
      <dgm:t>
        <a:bodyPr/>
        <a:lstStyle/>
        <a:p>
          <a:endParaRPr lang="en-US"/>
        </a:p>
      </dgm:t>
    </dgm:pt>
    <dgm:pt modelId="{591227C9-9722-4643-986A-2E0385BF7507}" type="sibTrans" cxnId="{89AC8244-5F0C-9645-86E2-DE1626F8D5A2}">
      <dgm:prSet/>
      <dgm:spPr/>
      <dgm:t>
        <a:bodyPr/>
        <a:lstStyle/>
        <a:p>
          <a:endParaRPr lang="en-US"/>
        </a:p>
      </dgm:t>
    </dgm:pt>
    <dgm:pt modelId="{BC8BDB43-6AB1-734E-AE62-0608E662071E}">
      <dgm:prSet phldrT="[Text]"/>
      <dgm:spPr/>
      <dgm:t>
        <a:bodyPr/>
        <a:lstStyle/>
        <a:p>
          <a:r>
            <a:rPr lang="en-US" dirty="0" smtClean="0"/>
            <a:t>With Technology</a:t>
          </a:r>
        </a:p>
      </dgm:t>
    </dgm:pt>
    <dgm:pt modelId="{D3E3E87C-D4CF-B34E-B60F-6484F873A8EA}" type="parTrans" cxnId="{0A5C1F3C-6261-E540-8872-32DA16E689F0}">
      <dgm:prSet/>
      <dgm:spPr/>
      <dgm:t>
        <a:bodyPr/>
        <a:lstStyle/>
        <a:p>
          <a:endParaRPr lang="en-US"/>
        </a:p>
      </dgm:t>
    </dgm:pt>
    <dgm:pt modelId="{67891974-4A80-294A-8BB2-063E7B3D3EF8}" type="sibTrans" cxnId="{0A5C1F3C-6261-E540-8872-32DA16E689F0}">
      <dgm:prSet/>
      <dgm:spPr/>
      <dgm:t>
        <a:bodyPr/>
        <a:lstStyle/>
        <a:p>
          <a:endParaRPr lang="en-US"/>
        </a:p>
      </dgm:t>
    </dgm:pt>
    <dgm:pt modelId="{ACFCAA15-69E1-5447-BE9B-DE1FD897AE98}">
      <dgm:prSet phldrT="[Text]"/>
      <dgm:spPr/>
      <dgm:t>
        <a:bodyPr/>
        <a:lstStyle/>
        <a:p>
          <a:r>
            <a:rPr lang="en-US" dirty="0" smtClean="0"/>
            <a:t>Group</a:t>
          </a:r>
          <a:endParaRPr lang="en-US" dirty="0"/>
        </a:p>
      </dgm:t>
    </dgm:pt>
    <dgm:pt modelId="{79CC681E-ADC3-0840-BC66-66312C4AED14}" type="parTrans" cxnId="{F800E421-6C5F-B343-B8DE-B38EF9D1775B}">
      <dgm:prSet/>
      <dgm:spPr/>
      <dgm:t>
        <a:bodyPr/>
        <a:lstStyle/>
        <a:p>
          <a:endParaRPr lang="en-US"/>
        </a:p>
      </dgm:t>
    </dgm:pt>
    <dgm:pt modelId="{547082B9-D140-A646-83DF-F371A72DCD05}" type="sibTrans" cxnId="{F800E421-6C5F-B343-B8DE-B38EF9D1775B}">
      <dgm:prSet/>
      <dgm:spPr/>
      <dgm:t>
        <a:bodyPr/>
        <a:lstStyle/>
        <a:p>
          <a:endParaRPr lang="en-US"/>
        </a:p>
      </dgm:t>
    </dgm:pt>
    <dgm:pt modelId="{338796C2-B9CA-2043-A653-E82878EF86AF}">
      <dgm:prSet phldrT="[Text]"/>
      <dgm:spPr/>
      <dgm:t>
        <a:bodyPr/>
        <a:lstStyle/>
        <a:p>
          <a:r>
            <a:rPr lang="en-US" dirty="0" smtClean="0"/>
            <a:t>Solo</a:t>
          </a:r>
          <a:endParaRPr lang="en-US" dirty="0"/>
        </a:p>
      </dgm:t>
    </dgm:pt>
    <dgm:pt modelId="{EAD2BCF2-0326-7E45-BD56-252BA9F32E22}" type="parTrans" cxnId="{D2CD1F12-FB6B-0044-9B5F-06422D858349}">
      <dgm:prSet/>
      <dgm:spPr/>
      <dgm:t>
        <a:bodyPr/>
        <a:lstStyle/>
        <a:p>
          <a:endParaRPr lang="en-US"/>
        </a:p>
      </dgm:t>
    </dgm:pt>
    <dgm:pt modelId="{76FE3F8E-70AC-D648-8497-D6DF5E1EFC74}" type="sibTrans" cxnId="{D2CD1F12-FB6B-0044-9B5F-06422D858349}">
      <dgm:prSet/>
      <dgm:spPr/>
      <dgm:t>
        <a:bodyPr/>
        <a:lstStyle/>
        <a:p>
          <a:endParaRPr lang="en-US"/>
        </a:p>
      </dgm:t>
    </dgm:pt>
    <dgm:pt modelId="{06EB5A3D-A47F-664A-8EF9-BFCBB0C39C50}" type="pres">
      <dgm:prSet presAssocID="{47609EB0-0E7A-044F-8451-4BB550CD9504}" presName="cycle" presStyleCnt="0">
        <dgm:presLayoutVars>
          <dgm:chMax val="1"/>
          <dgm:dir/>
          <dgm:animLvl val="ctr"/>
          <dgm:resizeHandles val="exact"/>
        </dgm:presLayoutVars>
      </dgm:prSet>
      <dgm:spPr/>
      <dgm:t>
        <a:bodyPr/>
        <a:lstStyle/>
        <a:p>
          <a:endParaRPr lang="en-US"/>
        </a:p>
      </dgm:t>
    </dgm:pt>
    <dgm:pt modelId="{9492C624-DB6B-264D-BD71-3E41BE506079}" type="pres">
      <dgm:prSet presAssocID="{C7BB6DE3-2CAE-484E-92DA-95ABD267A9EB}" presName="centerShape" presStyleLbl="node0" presStyleIdx="0" presStyleCnt="1"/>
      <dgm:spPr/>
      <dgm:t>
        <a:bodyPr/>
        <a:lstStyle/>
        <a:p>
          <a:endParaRPr lang="en-US"/>
        </a:p>
      </dgm:t>
    </dgm:pt>
    <dgm:pt modelId="{B8258FCF-3C51-7C4E-B062-70CE698AC4BE}" type="pres">
      <dgm:prSet presAssocID="{D3E3E87C-D4CF-B34E-B60F-6484F873A8EA}" presName="parTrans" presStyleLbl="bgSibTrans2D1" presStyleIdx="0" presStyleCnt="3"/>
      <dgm:spPr/>
      <dgm:t>
        <a:bodyPr/>
        <a:lstStyle/>
        <a:p>
          <a:endParaRPr lang="en-US"/>
        </a:p>
      </dgm:t>
    </dgm:pt>
    <dgm:pt modelId="{524E5C87-4161-A946-910B-2D8DE4CB5985}" type="pres">
      <dgm:prSet presAssocID="{BC8BDB43-6AB1-734E-AE62-0608E662071E}" presName="node" presStyleLbl="node1" presStyleIdx="0" presStyleCnt="3">
        <dgm:presLayoutVars>
          <dgm:bulletEnabled val="1"/>
        </dgm:presLayoutVars>
      </dgm:prSet>
      <dgm:spPr/>
      <dgm:t>
        <a:bodyPr/>
        <a:lstStyle/>
        <a:p>
          <a:endParaRPr lang="en-US"/>
        </a:p>
      </dgm:t>
    </dgm:pt>
    <dgm:pt modelId="{3B73D0D0-7C6B-9C49-B701-B860F08430A0}" type="pres">
      <dgm:prSet presAssocID="{79CC681E-ADC3-0840-BC66-66312C4AED14}" presName="parTrans" presStyleLbl="bgSibTrans2D1" presStyleIdx="1" presStyleCnt="3"/>
      <dgm:spPr/>
      <dgm:t>
        <a:bodyPr/>
        <a:lstStyle/>
        <a:p>
          <a:endParaRPr lang="en-US"/>
        </a:p>
      </dgm:t>
    </dgm:pt>
    <dgm:pt modelId="{4C0F2E89-42E2-9042-928F-645B680852C7}" type="pres">
      <dgm:prSet presAssocID="{ACFCAA15-69E1-5447-BE9B-DE1FD897AE98}" presName="node" presStyleLbl="node1" presStyleIdx="1" presStyleCnt="3">
        <dgm:presLayoutVars>
          <dgm:bulletEnabled val="1"/>
        </dgm:presLayoutVars>
      </dgm:prSet>
      <dgm:spPr/>
      <dgm:t>
        <a:bodyPr/>
        <a:lstStyle/>
        <a:p>
          <a:endParaRPr lang="en-US"/>
        </a:p>
      </dgm:t>
    </dgm:pt>
    <dgm:pt modelId="{1192EA7F-30BB-9442-B1D8-A77B55728CBB}" type="pres">
      <dgm:prSet presAssocID="{EAD2BCF2-0326-7E45-BD56-252BA9F32E22}" presName="parTrans" presStyleLbl="bgSibTrans2D1" presStyleIdx="2" presStyleCnt="3"/>
      <dgm:spPr/>
      <dgm:t>
        <a:bodyPr/>
        <a:lstStyle/>
        <a:p>
          <a:endParaRPr lang="en-US"/>
        </a:p>
      </dgm:t>
    </dgm:pt>
    <dgm:pt modelId="{1D9B778D-1CCA-4E40-84AA-9569D7091361}" type="pres">
      <dgm:prSet presAssocID="{338796C2-B9CA-2043-A653-E82878EF86AF}" presName="node" presStyleLbl="node1" presStyleIdx="2" presStyleCnt="3">
        <dgm:presLayoutVars>
          <dgm:bulletEnabled val="1"/>
        </dgm:presLayoutVars>
      </dgm:prSet>
      <dgm:spPr/>
      <dgm:t>
        <a:bodyPr/>
        <a:lstStyle/>
        <a:p>
          <a:endParaRPr lang="en-US"/>
        </a:p>
      </dgm:t>
    </dgm:pt>
  </dgm:ptLst>
  <dgm:cxnLst>
    <dgm:cxn modelId="{F800E421-6C5F-B343-B8DE-B38EF9D1775B}" srcId="{C7BB6DE3-2CAE-484E-92DA-95ABD267A9EB}" destId="{ACFCAA15-69E1-5447-BE9B-DE1FD897AE98}" srcOrd="1" destOrd="0" parTransId="{79CC681E-ADC3-0840-BC66-66312C4AED14}" sibTransId="{547082B9-D140-A646-83DF-F371A72DCD05}"/>
    <dgm:cxn modelId="{89AC8244-5F0C-9645-86E2-DE1626F8D5A2}" srcId="{47609EB0-0E7A-044F-8451-4BB550CD9504}" destId="{C7BB6DE3-2CAE-484E-92DA-95ABD267A9EB}" srcOrd="0" destOrd="0" parTransId="{C0DB32F8-61BC-5D4A-BFCF-186E261AB3F1}" sibTransId="{591227C9-9722-4643-986A-2E0385BF7507}"/>
    <dgm:cxn modelId="{6189362F-8F08-4C4B-ABEC-3CC1EC199296}" type="presOf" srcId="{ACFCAA15-69E1-5447-BE9B-DE1FD897AE98}" destId="{4C0F2E89-42E2-9042-928F-645B680852C7}" srcOrd="0" destOrd="0" presId="urn:microsoft.com/office/officeart/2005/8/layout/radial4"/>
    <dgm:cxn modelId="{6B60B4CA-DF84-B942-ABE2-997882D53760}" type="presOf" srcId="{47609EB0-0E7A-044F-8451-4BB550CD9504}" destId="{06EB5A3D-A47F-664A-8EF9-BFCBB0C39C50}" srcOrd="0" destOrd="0" presId="urn:microsoft.com/office/officeart/2005/8/layout/radial4"/>
    <dgm:cxn modelId="{2515484B-D302-9448-A1EF-1E561DA8650C}" type="presOf" srcId="{D3E3E87C-D4CF-B34E-B60F-6484F873A8EA}" destId="{B8258FCF-3C51-7C4E-B062-70CE698AC4BE}" srcOrd="0" destOrd="0" presId="urn:microsoft.com/office/officeart/2005/8/layout/radial4"/>
    <dgm:cxn modelId="{8055D43B-6BC3-AA4A-96AB-3B0365D2D0E5}" type="presOf" srcId="{BC8BDB43-6AB1-734E-AE62-0608E662071E}" destId="{524E5C87-4161-A946-910B-2D8DE4CB5985}" srcOrd="0" destOrd="0" presId="urn:microsoft.com/office/officeart/2005/8/layout/radial4"/>
    <dgm:cxn modelId="{0A5C1F3C-6261-E540-8872-32DA16E689F0}" srcId="{C7BB6DE3-2CAE-484E-92DA-95ABD267A9EB}" destId="{BC8BDB43-6AB1-734E-AE62-0608E662071E}" srcOrd="0" destOrd="0" parTransId="{D3E3E87C-D4CF-B34E-B60F-6484F873A8EA}" sibTransId="{67891974-4A80-294A-8BB2-063E7B3D3EF8}"/>
    <dgm:cxn modelId="{7C9C9965-AA41-AF44-A851-6776434E3E04}" type="presOf" srcId="{338796C2-B9CA-2043-A653-E82878EF86AF}" destId="{1D9B778D-1CCA-4E40-84AA-9569D7091361}" srcOrd="0" destOrd="0" presId="urn:microsoft.com/office/officeart/2005/8/layout/radial4"/>
    <dgm:cxn modelId="{10D8FF6D-49B8-4B43-AC27-8B2240C28A5B}" type="presOf" srcId="{79CC681E-ADC3-0840-BC66-66312C4AED14}" destId="{3B73D0D0-7C6B-9C49-B701-B860F08430A0}" srcOrd="0" destOrd="0" presId="urn:microsoft.com/office/officeart/2005/8/layout/radial4"/>
    <dgm:cxn modelId="{39ED2C97-639A-1442-B1A5-F72F695BCB60}" type="presOf" srcId="{EAD2BCF2-0326-7E45-BD56-252BA9F32E22}" destId="{1192EA7F-30BB-9442-B1D8-A77B55728CBB}" srcOrd="0" destOrd="0" presId="urn:microsoft.com/office/officeart/2005/8/layout/radial4"/>
    <dgm:cxn modelId="{A49DA3EB-2CDC-824A-9D4A-8A3775B909FC}" type="presOf" srcId="{C7BB6DE3-2CAE-484E-92DA-95ABD267A9EB}" destId="{9492C624-DB6B-264D-BD71-3E41BE506079}" srcOrd="0" destOrd="0" presId="urn:microsoft.com/office/officeart/2005/8/layout/radial4"/>
    <dgm:cxn modelId="{D2CD1F12-FB6B-0044-9B5F-06422D858349}" srcId="{C7BB6DE3-2CAE-484E-92DA-95ABD267A9EB}" destId="{338796C2-B9CA-2043-A653-E82878EF86AF}" srcOrd="2" destOrd="0" parTransId="{EAD2BCF2-0326-7E45-BD56-252BA9F32E22}" sibTransId="{76FE3F8E-70AC-D648-8497-D6DF5E1EFC74}"/>
    <dgm:cxn modelId="{48FECB44-6C83-884B-BDC2-49978ACA6808}" type="presParOf" srcId="{06EB5A3D-A47F-664A-8EF9-BFCBB0C39C50}" destId="{9492C624-DB6B-264D-BD71-3E41BE506079}" srcOrd="0" destOrd="0" presId="urn:microsoft.com/office/officeart/2005/8/layout/radial4"/>
    <dgm:cxn modelId="{AD4FC1C7-9474-CD45-ADC7-94AE0E0D85AE}" type="presParOf" srcId="{06EB5A3D-A47F-664A-8EF9-BFCBB0C39C50}" destId="{B8258FCF-3C51-7C4E-B062-70CE698AC4BE}" srcOrd="1" destOrd="0" presId="urn:microsoft.com/office/officeart/2005/8/layout/radial4"/>
    <dgm:cxn modelId="{39378F95-C3E8-084E-9B57-6D902E8F12C0}" type="presParOf" srcId="{06EB5A3D-A47F-664A-8EF9-BFCBB0C39C50}" destId="{524E5C87-4161-A946-910B-2D8DE4CB5985}" srcOrd="2" destOrd="0" presId="urn:microsoft.com/office/officeart/2005/8/layout/radial4"/>
    <dgm:cxn modelId="{E61043B3-18B1-4C49-A11E-B725B7B60F40}" type="presParOf" srcId="{06EB5A3D-A47F-664A-8EF9-BFCBB0C39C50}" destId="{3B73D0D0-7C6B-9C49-B701-B860F08430A0}" srcOrd="3" destOrd="0" presId="urn:microsoft.com/office/officeart/2005/8/layout/radial4"/>
    <dgm:cxn modelId="{95747643-3C86-484B-A8F9-DAFE015A360B}" type="presParOf" srcId="{06EB5A3D-A47F-664A-8EF9-BFCBB0C39C50}" destId="{4C0F2E89-42E2-9042-928F-645B680852C7}" srcOrd="4" destOrd="0" presId="urn:microsoft.com/office/officeart/2005/8/layout/radial4"/>
    <dgm:cxn modelId="{255C6EED-EF0B-724A-806A-C1B892F372D3}" type="presParOf" srcId="{06EB5A3D-A47F-664A-8EF9-BFCBB0C39C50}" destId="{1192EA7F-30BB-9442-B1D8-A77B55728CBB}" srcOrd="5" destOrd="0" presId="urn:microsoft.com/office/officeart/2005/8/layout/radial4"/>
    <dgm:cxn modelId="{F5C297A4-EC76-3C4B-BBCD-0946ACA46431}" type="presParOf" srcId="{06EB5A3D-A47F-664A-8EF9-BFCBB0C39C50}" destId="{1D9B778D-1CCA-4E40-84AA-9569D709136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2C624-DB6B-264D-BD71-3E41BE506079}">
      <dsp:nvSpPr>
        <dsp:cNvPr id="0" name=""/>
        <dsp:cNvSpPr/>
      </dsp:nvSpPr>
      <dsp:spPr>
        <a:xfrm>
          <a:off x="2916958" y="1875645"/>
          <a:ext cx="1574415" cy="1574415"/>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Games</a:t>
          </a:r>
          <a:endParaRPr lang="en-US" sz="2900" kern="1200" dirty="0"/>
        </a:p>
      </dsp:txBody>
      <dsp:txXfrm>
        <a:off x="3147526" y="2106213"/>
        <a:ext cx="1113279" cy="1113279"/>
      </dsp:txXfrm>
    </dsp:sp>
    <dsp:sp modelId="{B8258FCF-3C51-7C4E-B062-70CE698AC4BE}">
      <dsp:nvSpPr>
        <dsp:cNvPr id="0" name=""/>
        <dsp:cNvSpPr/>
      </dsp:nvSpPr>
      <dsp:spPr>
        <a:xfrm rot="12900000">
          <a:off x="1904387" y="1600685"/>
          <a:ext cx="1206513" cy="44870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524E5C87-4161-A946-910B-2D8DE4CB5985}">
      <dsp:nvSpPr>
        <dsp:cNvPr id="0" name=""/>
        <dsp:cNvSpPr/>
      </dsp:nvSpPr>
      <dsp:spPr>
        <a:xfrm>
          <a:off x="1265637" y="880747"/>
          <a:ext cx="1495694" cy="119655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With Technology</a:t>
          </a:r>
        </a:p>
      </dsp:txBody>
      <dsp:txXfrm>
        <a:off x="1300683" y="915793"/>
        <a:ext cx="1425602" cy="1126463"/>
      </dsp:txXfrm>
    </dsp:sp>
    <dsp:sp modelId="{3B73D0D0-7C6B-9C49-B701-B860F08430A0}">
      <dsp:nvSpPr>
        <dsp:cNvPr id="0" name=""/>
        <dsp:cNvSpPr/>
      </dsp:nvSpPr>
      <dsp:spPr>
        <a:xfrm rot="16200000">
          <a:off x="3100909" y="977814"/>
          <a:ext cx="1206513" cy="44870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4C0F2E89-42E2-9042-928F-645B680852C7}">
      <dsp:nvSpPr>
        <dsp:cNvPr id="0" name=""/>
        <dsp:cNvSpPr/>
      </dsp:nvSpPr>
      <dsp:spPr>
        <a:xfrm>
          <a:off x="2956319" y="634"/>
          <a:ext cx="1495694" cy="119655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Group</a:t>
          </a:r>
          <a:endParaRPr lang="en-US" sz="2100" kern="1200" dirty="0"/>
        </a:p>
      </dsp:txBody>
      <dsp:txXfrm>
        <a:off x="2991365" y="35680"/>
        <a:ext cx="1425602" cy="1126463"/>
      </dsp:txXfrm>
    </dsp:sp>
    <dsp:sp modelId="{1192EA7F-30BB-9442-B1D8-A77B55728CBB}">
      <dsp:nvSpPr>
        <dsp:cNvPr id="0" name=""/>
        <dsp:cNvSpPr/>
      </dsp:nvSpPr>
      <dsp:spPr>
        <a:xfrm rot="19500000">
          <a:off x="4297432" y="1600685"/>
          <a:ext cx="1206513" cy="448708"/>
        </a:xfrm>
        <a:prstGeom prst="lef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1D9B778D-1CCA-4E40-84AA-9569D7091361}">
      <dsp:nvSpPr>
        <dsp:cNvPr id="0" name=""/>
        <dsp:cNvSpPr/>
      </dsp:nvSpPr>
      <dsp:spPr>
        <a:xfrm>
          <a:off x="4647000" y="880747"/>
          <a:ext cx="1495694" cy="119655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Solo</a:t>
          </a:r>
          <a:endParaRPr lang="en-US" sz="2100" kern="1200" dirty="0"/>
        </a:p>
      </dsp:txBody>
      <dsp:txXfrm>
        <a:off x="4682046" y="915793"/>
        <a:ext cx="1425602" cy="112646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February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195FF-EA23-284C-BCEA-6CE7AAA6E609}"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14DB-0537-EC4D-A021-E8F506F9A9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CA195FF-EA23-284C-BCEA-6CE7AAA6E609}"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14DB-0537-EC4D-A021-E8F506F9A99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195FF-EA23-284C-BCEA-6CE7AAA6E609}"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14DB-0537-EC4D-A021-E8F506F9A99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February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CA195FF-EA23-284C-BCEA-6CE7AAA6E609}"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14DB-0537-EC4D-A021-E8F506F9A99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A195FF-EA23-284C-BCEA-6CE7AAA6E609}" type="datetimeFigureOut">
              <a:rPr lang="en-US" smtClean="0"/>
              <a:t>2/28/16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414DB-0537-EC4D-A021-E8F506F9A9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195FF-EA23-284C-BCEA-6CE7AAA6E609}" type="datetimeFigureOut">
              <a:rPr lang="en-US" smtClean="0"/>
              <a:t>2/28/16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414DB-0537-EC4D-A021-E8F506F9A9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CA195FF-EA23-284C-BCEA-6CE7AAA6E609}" type="datetimeFigureOut">
              <a:rPr lang="en-US" smtClean="0"/>
              <a:t>2/28/16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414DB-0537-EC4D-A021-E8F506F9A9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CA195FF-EA23-284C-BCEA-6CE7AAA6E609}"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14DB-0537-EC4D-A021-E8F506F9A99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195FF-EA23-284C-BCEA-6CE7AAA6E609}"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14DB-0537-EC4D-A021-E8F506F9A99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CA195FF-EA23-284C-BCEA-6CE7AAA6E609}" type="datetimeFigureOut">
              <a:rPr lang="en-US" smtClean="0"/>
              <a:t>2/28/16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37414DB-0537-EC4D-A021-E8F506F9A99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Digital_object_identifier" TargetMode="External"/><Relationship Id="rId3" Type="http://schemas.openxmlformats.org/officeDocument/2006/relationships/hyperlink" Target="https://dx.doi.org/10.2307/358601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quick.as/nyyt7b" TargetMode="External"/><Relationship Id="rId3" Type="http://schemas.openxmlformats.org/officeDocument/2006/relationships/hyperlink" Target="https://getkahoot.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Jill-Hadfield/e/B0034OMA7K/ref=sr_ntt_srch_lnk_1?qid=1456421899&amp;sr=8-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ki/Lists_of_colors" TargetMode="Externa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Digital_object_identifier" TargetMode="External"/><Relationship Id="rId3" Type="http://schemas.openxmlformats.org/officeDocument/2006/relationships/hyperlink" Target="https://dx.doi.org/10.2307/35860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algn="ct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dirty="0"/>
          </a:p>
        </p:txBody>
      </p:sp>
      <p:sp>
        <p:nvSpPr>
          <p:cNvPr id="2" name="Title 1"/>
          <p:cNvSpPr>
            <a:spLocks noGrp="1"/>
          </p:cNvSpPr>
          <p:nvPr>
            <p:ph type="title"/>
          </p:nvPr>
        </p:nvSpPr>
        <p:spPr/>
        <p:txBody>
          <a:bodyPr>
            <a:normAutofit fontScale="90000"/>
          </a:bodyPr>
          <a:lstStyle/>
          <a:p>
            <a:pPr algn="ctr"/>
            <a:r>
              <a:rPr lang="en-US" b="1" dirty="0" smtClean="0"/>
              <a:t>Games for your ESL class. It is silly but it works!</a:t>
            </a:r>
            <a:endParaRPr lang="en-US" b="1" dirty="0"/>
          </a:p>
        </p:txBody>
      </p:sp>
      <p:sp>
        <p:nvSpPr>
          <p:cNvPr id="3" name="Subtitle 2"/>
          <p:cNvSpPr>
            <a:spLocks noGrp="1"/>
          </p:cNvSpPr>
          <p:nvPr>
            <p:ph idx="1"/>
          </p:nvPr>
        </p:nvSpPr>
        <p:spPr/>
        <p:txBody>
          <a:bodyPr>
            <a:normAutofit/>
          </a:bodyPr>
          <a:lstStyle/>
          <a:p>
            <a:pPr marL="0" indent="0" algn="ctr">
              <a:buNone/>
            </a:pPr>
            <a:endParaRPr lang="en-US" sz="4600" dirty="0" smtClean="0"/>
          </a:p>
          <a:p>
            <a:endParaRPr lang="en-US" dirty="0"/>
          </a:p>
          <a:p>
            <a:endParaRPr lang="en-US" dirty="0" smtClean="0"/>
          </a:p>
          <a:p>
            <a:endParaRPr lang="en-US" dirty="0"/>
          </a:p>
          <a:p>
            <a:pPr algn="ctr"/>
            <a:r>
              <a:rPr lang="en-US" dirty="0" smtClean="0"/>
              <a:t>Tatiana Taratynova </a:t>
            </a:r>
          </a:p>
          <a:p>
            <a:pPr algn="ctr"/>
            <a:r>
              <a:rPr lang="en-US" dirty="0" smtClean="0"/>
              <a:t>AELG Program Montgomery College</a:t>
            </a:r>
          </a:p>
          <a:p>
            <a:pPr algn="ctr"/>
            <a:r>
              <a:rPr lang="en-US" dirty="0" smtClean="0"/>
              <a:t>March 5, 2016</a:t>
            </a:r>
          </a:p>
          <a:p>
            <a:endParaRPr lang="en-US" dirty="0"/>
          </a:p>
        </p:txBody>
      </p:sp>
      <p:pic>
        <p:nvPicPr>
          <p:cNvPr id="5" name="Picture 4"/>
          <p:cNvPicPr>
            <a:picLocks noChangeAspect="1"/>
          </p:cNvPicPr>
          <p:nvPr/>
        </p:nvPicPr>
        <p:blipFill>
          <a:blip r:embed="rId2"/>
          <a:stretch>
            <a:fillRect/>
          </a:stretch>
        </p:blipFill>
        <p:spPr>
          <a:xfrm>
            <a:off x="5578247" y="166116"/>
            <a:ext cx="2883408" cy="3325368"/>
          </a:xfrm>
          <a:prstGeom prst="rect">
            <a:avLst/>
          </a:prstGeom>
        </p:spPr>
      </p:pic>
      <p:pic>
        <p:nvPicPr>
          <p:cNvPr id="7" name="Picture 6" descr="skd186475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66" y="4138643"/>
            <a:ext cx="2367107" cy="2195492"/>
          </a:xfrm>
          <a:prstGeom prst="rect">
            <a:avLst/>
          </a:prstGeom>
        </p:spPr>
      </p:pic>
    </p:spTree>
    <p:extLst>
      <p:ext uri="{BB962C8B-B14F-4D97-AF65-F5344CB8AC3E}">
        <p14:creationId xmlns:p14="http://schemas.microsoft.com/office/powerpoint/2010/main" val="4199004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grpId="0" nodeType="clickEffect">
                                  <p:stCondLst>
                                    <p:cond delay="0"/>
                                  </p:stCondLst>
                                  <p:childTnLst>
                                    <p:animEffect transition="out" filter="blinds(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x-none" dirty="0">
                <a:effectLst/>
              </a:rPr>
              <a:t>Celce-Murcia and </a:t>
            </a:r>
            <a:r>
              <a:rPr lang="x-none" dirty="0" smtClean="0">
                <a:effectLst/>
              </a:rPr>
              <a:t>Macintosh </a:t>
            </a:r>
            <a:r>
              <a:rPr lang="x-none" dirty="0">
                <a:effectLst/>
              </a:rPr>
              <a:t>(1979), state that in games, </a:t>
            </a:r>
            <a:r>
              <a:rPr lang="x-none" u="sng" dirty="0">
                <a:effectLst/>
              </a:rPr>
              <a:t>language-use takes precedence over language-practice</a:t>
            </a:r>
            <a:r>
              <a:rPr lang="x-none" dirty="0">
                <a:effectLst/>
              </a:rPr>
              <a:t>, and games bring the student closer to the real-world situation through its task-oriented characteristics. </a:t>
            </a:r>
            <a:endParaRPr lang="en-US" dirty="0" smtClean="0">
              <a:effectLst/>
            </a:endParaRPr>
          </a:p>
        </p:txBody>
      </p:sp>
      <p:sp>
        <p:nvSpPr>
          <p:cNvPr id="2" name="Title 1"/>
          <p:cNvSpPr>
            <a:spLocks noGrp="1"/>
          </p:cNvSpPr>
          <p:nvPr>
            <p:ph type="title"/>
          </p:nvPr>
        </p:nvSpPr>
        <p:spPr/>
        <p:txBody>
          <a:bodyPr/>
          <a:lstStyle/>
          <a:p>
            <a:r>
              <a:rPr lang="en-US" dirty="0" smtClean="0"/>
              <a:t>Linguists say..</a:t>
            </a:r>
            <a:endParaRPr lang="en-US" dirty="0"/>
          </a:p>
        </p:txBody>
      </p:sp>
    </p:spTree>
    <p:extLst>
      <p:ext uri="{BB962C8B-B14F-4D97-AF65-F5344CB8AC3E}">
        <p14:creationId xmlns:p14="http://schemas.microsoft.com/office/powerpoint/2010/main" val="1420252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a:bodyPr>
          <a:lstStyle/>
          <a:p>
            <a:r>
              <a:rPr lang="en-US" sz="1400" dirty="0"/>
              <a:t>Willing (1985, cited in Nunan 1988, 93) found four different learner types </a:t>
            </a:r>
            <a:r>
              <a:rPr lang="en-US" dirty="0" smtClean="0"/>
              <a:t>: </a:t>
            </a:r>
          </a:p>
        </p:txBody>
      </p:sp>
      <p:sp>
        <p:nvSpPr>
          <p:cNvPr id="3" name="Title 2"/>
          <p:cNvSpPr>
            <a:spLocks noGrp="1"/>
          </p:cNvSpPr>
          <p:nvPr>
            <p:ph type="title"/>
          </p:nvPr>
        </p:nvSpPr>
        <p:spPr/>
        <p:txBody>
          <a:bodyPr/>
          <a:lstStyle/>
          <a:p>
            <a:r>
              <a:rPr lang="en-US" dirty="0" smtClean="0"/>
              <a:t>Learning  Styles</a:t>
            </a:r>
            <a:endParaRPr lang="en-US" dirty="0"/>
          </a:p>
        </p:txBody>
      </p:sp>
      <p:pic>
        <p:nvPicPr>
          <p:cNvPr id="4" name="Picture 3" descr="learning_styles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05" y="2428875"/>
            <a:ext cx="5753100" cy="4429125"/>
          </a:xfrm>
          <a:prstGeom prst="rect">
            <a:avLst/>
          </a:prstGeom>
        </p:spPr>
      </p:pic>
    </p:spTree>
    <p:extLst>
      <p:ext uri="{BB962C8B-B14F-4D97-AF65-F5344CB8AC3E}">
        <p14:creationId xmlns:p14="http://schemas.microsoft.com/office/powerpoint/2010/main" val="476736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Concrete learners</a:t>
            </a:r>
            <a:r>
              <a:rPr lang="en-US" dirty="0"/>
              <a:t>: These learners preferred learning </a:t>
            </a:r>
            <a:r>
              <a:rPr lang="en-US" b="1" dirty="0"/>
              <a:t>by games</a:t>
            </a:r>
            <a:r>
              <a:rPr lang="en-US" dirty="0"/>
              <a:t>, pictures, films and video, talking in pairs, learning through the use of cassettes, and going on excursions.</a:t>
            </a:r>
          </a:p>
          <a:p>
            <a:endParaRPr lang="en-US" dirty="0"/>
          </a:p>
        </p:txBody>
      </p:sp>
      <p:sp>
        <p:nvSpPr>
          <p:cNvPr id="3" name="Title 2"/>
          <p:cNvSpPr>
            <a:spLocks noGrp="1"/>
          </p:cNvSpPr>
          <p:nvPr>
            <p:ph type="title"/>
          </p:nvPr>
        </p:nvSpPr>
        <p:spPr/>
        <p:txBody>
          <a:bodyPr/>
          <a:lstStyle/>
          <a:p>
            <a:r>
              <a:rPr lang="en-US" dirty="0" smtClean="0"/>
              <a:t>Concrete Learners</a:t>
            </a:r>
            <a:endParaRPr lang="en-US" dirty="0"/>
          </a:p>
        </p:txBody>
      </p:sp>
    </p:spTree>
    <p:extLst>
      <p:ext uri="{BB962C8B-B14F-4D97-AF65-F5344CB8AC3E}">
        <p14:creationId xmlns:p14="http://schemas.microsoft.com/office/powerpoint/2010/main" val="31451866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ctr"/>
            <a:r>
              <a:rPr lang="en-US" b="1" dirty="0" smtClean="0"/>
              <a:t>: </a:t>
            </a:r>
          </a:p>
          <a:p>
            <a:endParaRPr lang="en-US" b="1" dirty="0"/>
          </a:p>
          <a:p>
            <a:pPr marL="0" indent="0">
              <a:buNone/>
            </a:pPr>
            <a:r>
              <a:rPr lang="en-US" sz="3600" dirty="0" smtClean="0"/>
              <a:t>These </a:t>
            </a:r>
            <a:r>
              <a:rPr lang="en-US" sz="3600" dirty="0"/>
              <a:t>learners liked studying grammar, studying English books, studying alone, finding their own mistakes, having problems to work on, learning through reading newspapers. </a:t>
            </a:r>
            <a:endParaRPr lang="en-US" sz="3600"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
        <p:nvSpPr>
          <p:cNvPr id="3" name="Title 2"/>
          <p:cNvSpPr>
            <a:spLocks noGrp="1"/>
          </p:cNvSpPr>
          <p:nvPr>
            <p:ph type="title"/>
          </p:nvPr>
        </p:nvSpPr>
        <p:spPr/>
        <p:txBody>
          <a:bodyPr/>
          <a:lstStyle/>
          <a:p>
            <a:r>
              <a:rPr lang="en-US" dirty="0" smtClean="0"/>
              <a:t>Analytical learners</a:t>
            </a:r>
            <a:endParaRPr lang="en-US" dirty="0"/>
          </a:p>
        </p:txBody>
      </p:sp>
    </p:spTree>
    <p:extLst>
      <p:ext uri="{BB962C8B-B14F-4D97-AF65-F5344CB8AC3E}">
        <p14:creationId xmlns:p14="http://schemas.microsoft.com/office/powerpoint/2010/main" val="3540416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a:t>
            </a:r>
            <a:r>
              <a:rPr lang="en-US" dirty="0"/>
              <a:t>group liked to learn by observing and listening  </a:t>
            </a:r>
            <a:r>
              <a:rPr lang="en-US" dirty="0" smtClean="0"/>
              <a:t>to L1 </a:t>
            </a:r>
            <a:r>
              <a:rPr lang="en-US" dirty="0"/>
              <a:t>speakers, talking to friends in English, watching TV in English</a:t>
            </a:r>
            <a:r>
              <a:rPr lang="en-US" dirty="0" smtClean="0"/>
              <a:t>, </a:t>
            </a:r>
            <a:r>
              <a:rPr lang="en-US" dirty="0"/>
              <a:t>using English in shops, and so on, learning English words by hearing them and learning by conversations. </a:t>
            </a:r>
          </a:p>
          <a:p>
            <a:endParaRPr lang="en-US" dirty="0"/>
          </a:p>
        </p:txBody>
      </p:sp>
      <p:sp>
        <p:nvSpPr>
          <p:cNvPr id="3" name="Title 2"/>
          <p:cNvSpPr>
            <a:spLocks noGrp="1"/>
          </p:cNvSpPr>
          <p:nvPr>
            <p:ph type="title"/>
          </p:nvPr>
        </p:nvSpPr>
        <p:spPr/>
        <p:txBody>
          <a:bodyPr/>
          <a:lstStyle/>
          <a:p>
            <a:r>
              <a:rPr lang="en-US" dirty="0"/>
              <a:t>Communicative learners: </a:t>
            </a:r>
          </a:p>
        </p:txBody>
      </p:sp>
    </p:spTree>
    <p:extLst>
      <p:ext uri="{BB962C8B-B14F-4D97-AF65-F5344CB8AC3E}">
        <p14:creationId xmlns:p14="http://schemas.microsoft.com/office/powerpoint/2010/main" val="28595323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Authority-oriented learners: </a:t>
            </a:r>
            <a:endParaRPr lang="en-US" b="1" dirty="0" smtClean="0"/>
          </a:p>
          <a:p>
            <a:pPr marL="0" indent="0">
              <a:buNone/>
            </a:pPr>
            <a:endParaRPr lang="en-US" b="1" dirty="0"/>
          </a:p>
          <a:p>
            <a:pPr marL="0" indent="0">
              <a:buNone/>
            </a:pPr>
            <a:r>
              <a:rPr lang="en-US" dirty="0" smtClean="0"/>
              <a:t>These </a:t>
            </a:r>
            <a:r>
              <a:rPr lang="en-US" dirty="0"/>
              <a:t>students liked the teacher to explain everything, writing everything in a notebook, having their own textbook, learning to read, studying grammar, and learning English words by seeing </a:t>
            </a:r>
            <a:r>
              <a:rPr lang="en-US" dirty="0" smtClean="0"/>
              <a:t>them</a:t>
            </a:r>
            <a:endParaRPr lang="en-US" dirty="0"/>
          </a:p>
        </p:txBody>
      </p:sp>
      <p:sp>
        <p:nvSpPr>
          <p:cNvPr id="3" name="Title 2"/>
          <p:cNvSpPr>
            <a:spLocks noGrp="1"/>
          </p:cNvSpPr>
          <p:nvPr>
            <p:ph type="title"/>
          </p:nvPr>
        </p:nvSpPr>
        <p:spPr/>
        <p:txBody>
          <a:bodyPr/>
          <a:lstStyle/>
          <a:p>
            <a:r>
              <a:rPr lang="en-US" dirty="0"/>
              <a:t>Authority-oriented learners</a:t>
            </a:r>
          </a:p>
        </p:txBody>
      </p:sp>
    </p:spTree>
    <p:extLst>
      <p:ext uri="{BB962C8B-B14F-4D97-AF65-F5344CB8AC3E}">
        <p14:creationId xmlns:p14="http://schemas.microsoft.com/office/powerpoint/2010/main" val="2930359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46723"/>
            <a:ext cx="7408333" cy="4382938"/>
          </a:xfrm>
        </p:spPr>
        <p:txBody>
          <a:bodyPr>
            <a:normAutofit fontScale="92500"/>
          </a:bodyPr>
          <a:lstStyle/>
          <a:p>
            <a:r>
              <a:rPr lang="en-US" dirty="0" smtClean="0"/>
              <a:t>Tolerance of ambiguity</a:t>
            </a:r>
          </a:p>
          <a:p>
            <a:r>
              <a:rPr lang="en-US" dirty="0" smtClean="0"/>
              <a:t>Creative and experiment with the language</a:t>
            </a:r>
          </a:p>
          <a:p>
            <a:r>
              <a:rPr lang="en-US" dirty="0" smtClean="0"/>
              <a:t>Let the context help them in compression</a:t>
            </a:r>
          </a:p>
          <a:p>
            <a:r>
              <a:rPr lang="en-US" dirty="0" smtClean="0"/>
              <a:t>Learn to make intelligible guesses</a:t>
            </a:r>
          </a:p>
          <a:p>
            <a:r>
              <a:rPr lang="en-US" dirty="0" smtClean="0"/>
              <a:t>Learn “chunks of languages” as “ wholes”</a:t>
            </a:r>
          </a:p>
          <a:p>
            <a:r>
              <a:rPr lang="en-US" dirty="0" smtClean="0"/>
              <a:t>Learn production techniques ( keep the conversation going)</a:t>
            </a:r>
          </a:p>
          <a:p>
            <a:r>
              <a:rPr lang="en-US" dirty="0" smtClean="0"/>
              <a:t>Learn different styles of speech</a:t>
            </a:r>
          </a:p>
          <a:p>
            <a:endParaRPr lang="en-US" dirty="0" smtClean="0"/>
          </a:p>
          <a:p>
            <a:pPr marL="0" indent="0">
              <a:buNone/>
            </a:pPr>
            <a:r>
              <a:rPr lang="en-US" i="1" dirty="0"/>
              <a:t>Rubin, </a:t>
            </a:r>
            <a:r>
              <a:rPr lang="en-US" i="1" dirty="0" smtClean="0"/>
              <a:t>J. </a:t>
            </a:r>
            <a:r>
              <a:rPr lang="en-US" i="1" dirty="0"/>
              <a:t>(1975). "What the "Good Language Learner" Can Teach Us". TESOL Quarterly </a:t>
            </a:r>
            <a:r>
              <a:rPr lang="en-US" b="1" i="1" dirty="0"/>
              <a:t>9</a:t>
            </a:r>
            <a:r>
              <a:rPr lang="en-US" i="1" dirty="0"/>
              <a:t> (1): 41–51. </a:t>
            </a:r>
            <a:r>
              <a:rPr lang="en-US" i="1" dirty="0">
                <a:hlinkClick r:id="rId2"/>
              </a:rPr>
              <a:t>doi:</a:t>
            </a:r>
            <a:r>
              <a:rPr lang="en-US" i="1" dirty="0">
                <a:hlinkClick r:id="rId3"/>
              </a:rPr>
              <a:t>10.2307/3586011</a:t>
            </a:r>
            <a:endParaRPr lang="en-US" i="1" dirty="0" smtClean="0"/>
          </a:p>
          <a:p>
            <a:endParaRPr lang="en-US" dirty="0"/>
          </a:p>
        </p:txBody>
      </p:sp>
      <p:sp>
        <p:nvSpPr>
          <p:cNvPr id="3" name="Title 2"/>
          <p:cNvSpPr>
            <a:spLocks noGrp="1"/>
          </p:cNvSpPr>
          <p:nvPr>
            <p:ph type="title"/>
          </p:nvPr>
        </p:nvSpPr>
        <p:spPr/>
        <p:txBody>
          <a:bodyPr>
            <a:normAutofit fontScale="90000"/>
          </a:bodyPr>
          <a:lstStyle/>
          <a:p>
            <a:r>
              <a:rPr lang="en-US" dirty="0" smtClean="0"/>
              <a:t>Good Language Learner</a:t>
            </a:r>
            <a:br>
              <a:rPr lang="en-US" dirty="0" smtClean="0"/>
            </a:br>
            <a:endParaRPr lang="en-US" dirty="0"/>
          </a:p>
        </p:txBody>
      </p:sp>
    </p:spTree>
    <p:extLst>
      <p:ext uri="{BB962C8B-B14F-4D97-AF65-F5344CB8AC3E}">
        <p14:creationId xmlns:p14="http://schemas.microsoft.com/office/powerpoint/2010/main" val="34777134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Stapleton, P. (2013). Using conference submission data to uncover broad trends in language teaching: A case study of one conference over 30 years. </a:t>
            </a:r>
            <a:r>
              <a:rPr lang="en-US" i="1" dirty="0"/>
              <a:t>Language Teaching Research,</a:t>
            </a:r>
            <a:r>
              <a:rPr lang="en-US" dirty="0"/>
              <a:t> </a:t>
            </a:r>
            <a:r>
              <a:rPr lang="en-US" i="1" dirty="0"/>
              <a:t>17</a:t>
            </a:r>
            <a:r>
              <a:rPr lang="en-US" dirty="0"/>
              <a:t>(2), 144-163. doi:10.1177/1362168812460808</a:t>
            </a:r>
          </a:p>
        </p:txBody>
      </p:sp>
      <p:sp>
        <p:nvSpPr>
          <p:cNvPr id="3" name="Title 2"/>
          <p:cNvSpPr>
            <a:spLocks noGrp="1"/>
          </p:cNvSpPr>
          <p:nvPr>
            <p:ph type="title"/>
          </p:nvPr>
        </p:nvSpPr>
        <p:spPr/>
        <p:txBody>
          <a:bodyPr/>
          <a:lstStyle/>
          <a:p>
            <a:r>
              <a:rPr lang="en-US" dirty="0" smtClean="0"/>
              <a:t>Data on games</a:t>
            </a:r>
            <a:endParaRPr lang="en-US" dirty="0"/>
          </a:p>
        </p:txBody>
      </p:sp>
    </p:spTree>
    <p:extLst>
      <p:ext uri="{BB962C8B-B14F-4D97-AF65-F5344CB8AC3E}">
        <p14:creationId xmlns:p14="http://schemas.microsoft.com/office/powerpoint/2010/main" val="41194133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a:t>
            </a:r>
            <a:endParaRPr lang="en-US" dirty="0"/>
          </a:p>
        </p:txBody>
      </p:sp>
      <p:pic>
        <p:nvPicPr>
          <p:cNvPr id="5" name="Content Placeholder 4" descr="data1.png"/>
          <p:cNvPicPr>
            <a:picLocks noGrp="1" noChangeAspect="1"/>
          </p:cNvPicPr>
          <p:nvPr>
            <p:ph idx="1"/>
          </p:nvPr>
        </p:nvPicPr>
        <p:blipFill>
          <a:blip r:embed="rId2">
            <a:extLst>
              <a:ext uri="{28A0092B-C50C-407E-A947-70E740481C1C}">
                <a14:useLocalDpi xmlns:a14="http://schemas.microsoft.com/office/drawing/2010/main" val="0"/>
              </a:ext>
            </a:extLst>
          </a:blip>
          <a:srcRect l="-81461" r="-81461"/>
          <a:stretch>
            <a:fillRect/>
          </a:stretch>
        </p:blipFill>
        <p:spPr>
          <a:xfrm>
            <a:off x="1038605" y="1591056"/>
            <a:ext cx="7408333" cy="4768065"/>
          </a:xfrm>
        </p:spPr>
      </p:pic>
    </p:spTree>
    <p:extLst>
      <p:ext uri="{BB962C8B-B14F-4D97-AF65-F5344CB8AC3E}">
        <p14:creationId xmlns:p14="http://schemas.microsoft.com/office/powerpoint/2010/main" val="2434257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Data ( 2010)</a:t>
            </a:r>
            <a:endParaRPr lang="en-US" dirty="0"/>
          </a:p>
        </p:txBody>
      </p:sp>
      <p:pic>
        <p:nvPicPr>
          <p:cNvPr id="5" name="Content Placeholder 4" descr="data2.png"/>
          <p:cNvPicPr>
            <a:picLocks noGrp="1" noChangeAspect="1"/>
          </p:cNvPicPr>
          <p:nvPr>
            <p:ph idx="1"/>
          </p:nvPr>
        </p:nvPicPr>
        <p:blipFill>
          <a:blip r:embed="rId2">
            <a:extLst>
              <a:ext uri="{28A0092B-C50C-407E-A947-70E740481C1C}">
                <a14:useLocalDpi xmlns:a14="http://schemas.microsoft.com/office/drawing/2010/main" val="0"/>
              </a:ext>
            </a:extLst>
          </a:blip>
          <a:srcRect l="-62469" r="-62469"/>
          <a:stretch>
            <a:fillRect/>
          </a:stretch>
        </p:blipFill>
        <p:spPr>
          <a:xfrm>
            <a:off x="-1311489" y="1873914"/>
            <a:ext cx="10455490" cy="4984086"/>
          </a:xfrm>
        </p:spPr>
      </p:pic>
    </p:spTree>
    <p:extLst>
      <p:ext uri="{BB962C8B-B14F-4D97-AF65-F5344CB8AC3E}">
        <p14:creationId xmlns:p14="http://schemas.microsoft.com/office/powerpoint/2010/main" val="1093520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a:buChar char="•"/>
            </a:pPr>
            <a:r>
              <a:rPr lang="en-US" dirty="0" smtClean="0"/>
              <a:t> </a:t>
            </a:r>
            <a:r>
              <a:rPr lang="en-US" dirty="0" smtClean="0"/>
              <a:t>Fun ( </a:t>
            </a:r>
            <a:r>
              <a:rPr lang="en-US" dirty="0" smtClean="0"/>
              <a:t>Who is yawning </a:t>
            </a:r>
            <a:r>
              <a:rPr lang="en-US" dirty="0" smtClean="0"/>
              <a:t>now)?</a:t>
            </a:r>
            <a:endParaRPr lang="en-US" dirty="0" smtClean="0"/>
          </a:p>
          <a:p>
            <a:pPr>
              <a:buFont typeface="Arial"/>
              <a:buChar char="•"/>
            </a:pPr>
            <a:r>
              <a:rPr lang="en-US" dirty="0" smtClean="0"/>
              <a:t>Real-life simulations</a:t>
            </a:r>
          </a:p>
          <a:p>
            <a:pPr>
              <a:buFont typeface="Arial"/>
              <a:buChar char="•"/>
            </a:pPr>
            <a:r>
              <a:rPr lang="en-US" dirty="0" smtClean="0"/>
              <a:t>Peer support </a:t>
            </a:r>
            <a:r>
              <a:rPr lang="en-US" dirty="0" smtClean="0"/>
              <a:t>– ask a friend for help</a:t>
            </a:r>
            <a:endParaRPr lang="en-US" dirty="0" smtClean="0"/>
          </a:p>
          <a:p>
            <a:pPr>
              <a:buFont typeface="Arial"/>
              <a:buChar char="•"/>
            </a:pPr>
            <a:r>
              <a:rPr lang="en-US" dirty="0" smtClean="0"/>
              <a:t>Student-centered </a:t>
            </a:r>
            <a:r>
              <a:rPr lang="en-US" dirty="0" smtClean="0"/>
              <a:t>learning</a:t>
            </a:r>
          </a:p>
          <a:p>
            <a:pPr>
              <a:buFont typeface="Arial"/>
              <a:buChar char="•"/>
            </a:pPr>
            <a:r>
              <a:rPr lang="en-US" dirty="0" smtClean="0"/>
              <a:t>Task-based learning</a:t>
            </a:r>
            <a:endParaRPr lang="en-US" dirty="0" smtClean="0"/>
          </a:p>
          <a:p>
            <a:pPr>
              <a:buFont typeface="Arial"/>
              <a:buChar char="•"/>
            </a:pPr>
            <a:r>
              <a:rPr lang="en-US" dirty="0" smtClean="0"/>
              <a:t>Consolidate vocab and grammar structures</a:t>
            </a:r>
            <a:endParaRPr lang="en-US" dirty="0"/>
          </a:p>
        </p:txBody>
      </p:sp>
      <p:sp>
        <p:nvSpPr>
          <p:cNvPr id="2" name="Title 1"/>
          <p:cNvSpPr>
            <a:spLocks noGrp="1"/>
          </p:cNvSpPr>
          <p:nvPr>
            <p:ph type="title"/>
          </p:nvPr>
        </p:nvSpPr>
        <p:spPr/>
        <p:txBody>
          <a:bodyPr/>
          <a:lstStyle/>
          <a:p>
            <a:pPr algn="ctr"/>
            <a:r>
              <a:rPr lang="en-US" dirty="0" smtClean="0"/>
              <a:t>Why games?</a:t>
            </a:r>
            <a:endParaRPr lang="en-US" dirty="0"/>
          </a:p>
        </p:txBody>
      </p:sp>
      <p:pic>
        <p:nvPicPr>
          <p:cNvPr id="4" name="Picture 3" descr="ESL gam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605" y="1397000"/>
            <a:ext cx="3048000" cy="2032000"/>
          </a:xfrm>
          <a:prstGeom prst="rect">
            <a:avLst/>
          </a:prstGeom>
        </p:spPr>
      </p:pic>
    </p:spTree>
    <p:extLst>
      <p:ext uri="{BB962C8B-B14F-4D97-AF65-F5344CB8AC3E}">
        <p14:creationId xmlns:p14="http://schemas.microsoft.com/office/powerpoint/2010/main" val="2239018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8" dur="2000"/>
                                        <p:tgtEl>
                                          <p:spTgt spid="3">
                                            <p:txEl>
                                              <p:pRg st="0" end="0"/>
                                            </p:txEl>
                                          </p:spTgt>
                                        </p:tgtEl>
                                        <p:attrNameLst>
                                          <p:attrName>ppt_h</p:attrName>
                                        </p:attrNameLst>
                                      </p:cBhvr>
                                      <p:tavLst>
                                        <p:tav tm="0">
                                          <p:val>
                                            <p:strVal val="ppt_h"/>
                                          </p:val>
                                        </p:tav>
                                        <p:tav tm="100000">
                                          <p:val>
                                            <p:fltVal val="0"/>
                                          </p:val>
                                        </p:tav>
                                      </p:tavLst>
                                    </p:anim>
                                    <p:anim calcmode="lin" valueType="num">
                                      <p:cBhvr>
                                        <p:cTn id="9" dur="2000"/>
                                        <p:tgtEl>
                                          <p:spTgt spid="3">
                                            <p:txEl>
                                              <p:pRg st="0" end="0"/>
                                            </p:txEl>
                                          </p:spTgt>
                                        </p:tgtEl>
                                        <p:attrNameLst>
                                          <p:attrName>ppt_w</p:attrName>
                                        </p:attrNameLst>
                                      </p:cBhvr>
                                      <p:tavLst>
                                        <p:tav tm="0">
                                          <p:val>
                                            <p:strVal val="ppt_w"/>
                                          </p:val>
                                        </p:tav>
                                        <p:tav tm="100000">
                                          <p:val>
                                            <p:fltVal val="0"/>
                                          </p:val>
                                        </p:tav>
                                      </p:tavLst>
                                    </p:anim>
                                    <p:set>
                                      <p:cBhvr>
                                        <p:cTn id="10"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grpId="0" nodeType="clickEffect">
                                  <p:stCondLst>
                                    <p:cond delay="0"/>
                                  </p:stCondLst>
                                  <p:childTnLst>
                                    <p:animEffect transition="out" filter="fade">
                                      <p:cBhvr>
                                        <p:cTn id="14" dur="2000"/>
                                        <p:tgtEl>
                                          <p:spTgt spid="3">
                                            <p:txEl>
                                              <p:pRg st="1" end="1"/>
                                            </p:txEl>
                                          </p:spTgt>
                                        </p:tgtEl>
                                      </p:cBhvr>
                                    </p:animEffect>
                                    <p:anim calcmode="lin" valueType="num">
                                      <p:cBhvr>
                                        <p:cTn id="15" dur="2000"/>
                                        <p:tgtEl>
                                          <p:spTgt spid="3">
                                            <p:txEl>
                                              <p:pRg st="1" end="1"/>
                                            </p:txEl>
                                          </p:spTgt>
                                        </p:tgtEl>
                                        <p:attrNameLst>
                                          <p:attrName>style.rotation</p:attrName>
                                        </p:attrNameLst>
                                      </p:cBhvr>
                                      <p:tavLst>
                                        <p:tav tm="0">
                                          <p:val>
                                            <p:fltVal val="0"/>
                                          </p:val>
                                        </p:tav>
                                        <p:tav tm="100000">
                                          <p:val>
                                            <p:fltVal val="720"/>
                                          </p:val>
                                        </p:tav>
                                      </p:tavLst>
                                    </p:anim>
                                    <p:anim calcmode="lin" valueType="num">
                                      <p:cBhvr>
                                        <p:cTn id="16" dur="2000"/>
                                        <p:tgtEl>
                                          <p:spTgt spid="3">
                                            <p:txEl>
                                              <p:pRg st="1" end="1"/>
                                            </p:txEl>
                                          </p:spTgt>
                                        </p:tgtEl>
                                        <p:attrNameLst>
                                          <p:attrName>ppt_h</p:attrName>
                                        </p:attrNameLst>
                                      </p:cBhvr>
                                      <p:tavLst>
                                        <p:tav tm="0">
                                          <p:val>
                                            <p:strVal val="ppt_h"/>
                                          </p:val>
                                        </p:tav>
                                        <p:tav tm="100000">
                                          <p:val>
                                            <p:fltVal val="0"/>
                                          </p:val>
                                        </p:tav>
                                      </p:tavLst>
                                    </p:anim>
                                    <p:anim calcmode="lin" valueType="num">
                                      <p:cBhvr>
                                        <p:cTn id="17" dur="2000"/>
                                        <p:tgtEl>
                                          <p:spTgt spid="3">
                                            <p:txEl>
                                              <p:pRg st="1" end="1"/>
                                            </p:txEl>
                                          </p:spTgt>
                                        </p:tgtEl>
                                        <p:attrNameLst>
                                          <p:attrName>ppt_w</p:attrName>
                                        </p:attrNameLst>
                                      </p:cBhvr>
                                      <p:tavLst>
                                        <p:tav tm="0">
                                          <p:val>
                                            <p:strVal val="ppt_w"/>
                                          </p:val>
                                        </p:tav>
                                        <p:tav tm="100000">
                                          <p:val>
                                            <p:fltVal val="0"/>
                                          </p:val>
                                        </p:tav>
                                      </p:tavLst>
                                    </p:anim>
                                    <p:set>
                                      <p:cBhvr>
                                        <p:cTn id="18"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5" presetClass="exit" presetSubtype="0" fill="hold" grpId="0" nodeType="clickEffect">
                                  <p:stCondLst>
                                    <p:cond delay="0"/>
                                  </p:stCondLst>
                                  <p:childTnLst>
                                    <p:animEffect transition="out" filter="fade">
                                      <p:cBhvr>
                                        <p:cTn id="22" dur="2000"/>
                                        <p:tgtEl>
                                          <p:spTgt spid="3">
                                            <p:txEl>
                                              <p:pRg st="2" end="2"/>
                                            </p:txEl>
                                          </p:spTgt>
                                        </p:tgtEl>
                                      </p:cBhvr>
                                    </p:animEffect>
                                    <p:anim calcmode="lin" valueType="num">
                                      <p:cBhvr>
                                        <p:cTn id="23" dur="2000"/>
                                        <p:tgtEl>
                                          <p:spTgt spid="3">
                                            <p:txEl>
                                              <p:pRg st="2" end="2"/>
                                            </p:txEl>
                                          </p:spTgt>
                                        </p:tgtEl>
                                        <p:attrNameLst>
                                          <p:attrName>style.rotation</p:attrName>
                                        </p:attrNameLst>
                                      </p:cBhvr>
                                      <p:tavLst>
                                        <p:tav tm="0">
                                          <p:val>
                                            <p:fltVal val="0"/>
                                          </p:val>
                                        </p:tav>
                                        <p:tav tm="100000">
                                          <p:val>
                                            <p:fltVal val="720"/>
                                          </p:val>
                                        </p:tav>
                                      </p:tavLst>
                                    </p:anim>
                                    <p:anim calcmode="lin" valueType="num">
                                      <p:cBhvr>
                                        <p:cTn id="24" dur="2000"/>
                                        <p:tgtEl>
                                          <p:spTgt spid="3">
                                            <p:txEl>
                                              <p:pRg st="2" end="2"/>
                                            </p:txEl>
                                          </p:spTgt>
                                        </p:tgtEl>
                                        <p:attrNameLst>
                                          <p:attrName>ppt_h</p:attrName>
                                        </p:attrNameLst>
                                      </p:cBhvr>
                                      <p:tavLst>
                                        <p:tav tm="0">
                                          <p:val>
                                            <p:strVal val="ppt_h"/>
                                          </p:val>
                                        </p:tav>
                                        <p:tav tm="100000">
                                          <p:val>
                                            <p:fltVal val="0"/>
                                          </p:val>
                                        </p:tav>
                                      </p:tavLst>
                                    </p:anim>
                                    <p:anim calcmode="lin" valueType="num">
                                      <p:cBhvr>
                                        <p:cTn id="25" dur="2000"/>
                                        <p:tgtEl>
                                          <p:spTgt spid="3">
                                            <p:txEl>
                                              <p:pRg st="2" end="2"/>
                                            </p:txEl>
                                          </p:spTgt>
                                        </p:tgtEl>
                                        <p:attrNameLst>
                                          <p:attrName>ppt_w</p:attrName>
                                        </p:attrNameLst>
                                      </p:cBhvr>
                                      <p:tavLst>
                                        <p:tav tm="0">
                                          <p:val>
                                            <p:strVal val="ppt_w"/>
                                          </p:val>
                                        </p:tav>
                                        <p:tav tm="100000">
                                          <p:val>
                                            <p:fltVal val="0"/>
                                          </p:val>
                                        </p:tav>
                                      </p:tavLst>
                                    </p:anim>
                                    <p:set>
                                      <p:cBhvr>
                                        <p:cTn id="26"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exit" presetSubtype="0" fill="hold" grpId="0" nodeType="clickEffect">
                                  <p:stCondLst>
                                    <p:cond delay="0"/>
                                  </p:stCondLst>
                                  <p:childTnLst>
                                    <p:animEffect transition="out" filter="fade">
                                      <p:cBhvr>
                                        <p:cTn id="30" dur="2000"/>
                                        <p:tgtEl>
                                          <p:spTgt spid="3">
                                            <p:txEl>
                                              <p:pRg st="3" end="3"/>
                                            </p:txEl>
                                          </p:spTgt>
                                        </p:tgtEl>
                                      </p:cBhvr>
                                    </p:animEffect>
                                    <p:anim calcmode="lin" valueType="num">
                                      <p:cBhvr>
                                        <p:cTn id="31" dur="2000"/>
                                        <p:tgtEl>
                                          <p:spTgt spid="3">
                                            <p:txEl>
                                              <p:pRg st="3" end="3"/>
                                            </p:txEl>
                                          </p:spTgt>
                                        </p:tgtEl>
                                        <p:attrNameLst>
                                          <p:attrName>style.rotation</p:attrName>
                                        </p:attrNameLst>
                                      </p:cBhvr>
                                      <p:tavLst>
                                        <p:tav tm="0">
                                          <p:val>
                                            <p:fltVal val="0"/>
                                          </p:val>
                                        </p:tav>
                                        <p:tav tm="100000">
                                          <p:val>
                                            <p:fltVal val="720"/>
                                          </p:val>
                                        </p:tav>
                                      </p:tavLst>
                                    </p:anim>
                                    <p:anim calcmode="lin" valueType="num">
                                      <p:cBhvr>
                                        <p:cTn id="32" dur="2000"/>
                                        <p:tgtEl>
                                          <p:spTgt spid="3">
                                            <p:txEl>
                                              <p:pRg st="3" end="3"/>
                                            </p:txEl>
                                          </p:spTgt>
                                        </p:tgtEl>
                                        <p:attrNameLst>
                                          <p:attrName>ppt_h</p:attrName>
                                        </p:attrNameLst>
                                      </p:cBhvr>
                                      <p:tavLst>
                                        <p:tav tm="0">
                                          <p:val>
                                            <p:strVal val="ppt_h"/>
                                          </p:val>
                                        </p:tav>
                                        <p:tav tm="100000">
                                          <p:val>
                                            <p:fltVal val="0"/>
                                          </p:val>
                                        </p:tav>
                                      </p:tavLst>
                                    </p:anim>
                                    <p:anim calcmode="lin" valueType="num">
                                      <p:cBhvr>
                                        <p:cTn id="33" dur="2000"/>
                                        <p:tgtEl>
                                          <p:spTgt spid="3">
                                            <p:txEl>
                                              <p:pRg st="3" end="3"/>
                                            </p:txEl>
                                          </p:spTgt>
                                        </p:tgtEl>
                                        <p:attrNameLst>
                                          <p:attrName>ppt_w</p:attrName>
                                        </p:attrNameLst>
                                      </p:cBhvr>
                                      <p:tavLst>
                                        <p:tav tm="0">
                                          <p:val>
                                            <p:strVal val="ppt_w"/>
                                          </p:val>
                                        </p:tav>
                                        <p:tav tm="100000">
                                          <p:val>
                                            <p:fltVal val="0"/>
                                          </p:val>
                                        </p:tav>
                                      </p:tavLst>
                                    </p:anim>
                                    <p:set>
                                      <p:cBhvr>
                                        <p:cTn id="34"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exit" presetSubtype="0" fill="hold" grpId="0" nodeType="clickEffect">
                                  <p:stCondLst>
                                    <p:cond delay="0"/>
                                  </p:stCondLst>
                                  <p:childTnLst>
                                    <p:animEffect transition="out" filter="fade">
                                      <p:cBhvr>
                                        <p:cTn id="38" dur="2000"/>
                                        <p:tgtEl>
                                          <p:spTgt spid="3">
                                            <p:txEl>
                                              <p:pRg st="4" end="4"/>
                                            </p:txEl>
                                          </p:spTgt>
                                        </p:tgtEl>
                                      </p:cBhvr>
                                    </p:animEffect>
                                    <p:anim calcmode="lin" valueType="num">
                                      <p:cBhvr>
                                        <p:cTn id="39" dur="2000"/>
                                        <p:tgtEl>
                                          <p:spTgt spid="3">
                                            <p:txEl>
                                              <p:pRg st="4" end="4"/>
                                            </p:txEl>
                                          </p:spTgt>
                                        </p:tgtEl>
                                        <p:attrNameLst>
                                          <p:attrName>style.rotation</p:attrName>
                                        </p:attrNameLst>
                                      </p:cBhvr>
                                      <p:tavLst>
                                        <p:tav tm="0">
                                          <p:val>
                                            <p:fltVal val="0"/>
                                          </p:val>
                                        </p:tav>
                                        <p:tav tm="100000">
                                          <p:val>
                                            <p:fltVal val="720"/>
                                          </p:val>
                                        </p:tav>
                                      </p:tavLst>
                                    </p:anim>
                                    <p:anim calcmode="lin" valueType="num">
                                      <p:cBhvr>
                                        <p:cTn id="40" dur="2000"/>
                                        <p:tgtEl>
                                          <p:spTgt spid="3">
                                            <p:txEl>
                                              <p:pRg st="4" end="4"/>
                                            </p:txEl>
                                          </p:spTgt>
                                        </p:tgtEl>
                                        <p:attrNameLst>
                                          <p:attrName>ppt_h</p:attrName>
                                        </p:attrNameLst>
                                      </p:cBhvr>
                                      <p:tavLst>
                                        <p:tav tm="0">
                                          <p:val>
                                            <p:strVal val="ppt_h"/>
                                          </p:val>
                                        </p:tav>
                                        <p:tav tm="100000">
                                          <p:val>
                                            <p:fltVal val="0"/>
                                          </p:val>
                                        </p:tav>
                                      </p:tavLst>
                                    </p:anim>
                                    <p:anim calcmode="lin" valueType="num">
                                      <p:cBhvr>
                                        <p:cTn id="41" dur="2000"/>
                                        <p:tgtEl>
                                          <p:spTgt spid="3">
                                            <p:txEl>
                                              <p:pRg st="4" end="4"/>
                                            </p:txEl>
                                          </p:spTgt>
                                        </p:tgtEl>
                                        <p:attrNameLst>
                                          <p:attrName>ppt_w</p:attrName>
                                        </p:attrNameLst>
                                      </p:cBhvr>
                                      <p:tavLst>
                                        <p:tav tm="0">
                                          <p:val>
                                            <p:strVal val="ppt_w"/>
                                          </p:val>
                                        </p:tav>
                                        <p:tav tm="100000">
                                          <p:val>
                                            <p:fltVal val="0"/>
                                          </p:val>
                                        </p:tav>
                                      </p:tavLst>
                                    </p:anim>
                                    <p:set>
                                      <p:cBhvr>
                                        <p:cTn id="4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exit" presetSubtype="0" fill="hold" grpId="0" nodeType="clickEffect">
                                  <p:stCondLst>
                                    <p:cond delay="0"/>
                                  </p:stCondLst>
                                  <p:childTnLst>
                                    <p:animEffect transition="out" filter="fade">
                                      <p:cBhvr>
                                        <p:cTn id="46" dur="2000"/>
                                        <p:tgtEl>
                                          <p:spTgt spid="3">
                                            <p:txEl>
                                              <p:pRg st="5" end="5"/>
                                            </p:txEl>
                                          </p:spTgt>
                                        </p:tgtEl>
                                      </p:cBhvr>
                                    </p:animEffect>
                                    <p:anim calcmode="lin" valueType="num">
                                      <p:cBhvr>
                                        <p:cTn id="47" dur="2000"/>
                                        <p:tgtEl>
                                          <p:spTgt spid="3">
                                            <p:txEl>
                                              <p:pRg st="5" end="5"/>
                                            </p:txEl>
                                          </p:spTgt>
                                        </p:tgtEl>
                                        <p:attrNameLst>
                                          <p:attrName>style.rotation</p:attrName>
                                        </p:attrNameLst>
                                      </p:cBhvr>
                                      <p:tavLst>
                                        <p:tav tm="0">
                                          <p:val>
                                            <p:fltVal val="0"/>
                                          </p:val>
                                        </p:tav>
                                        <p:tav tm="100000">
                                          <p:val>
                                            <p:fltVal val="720"/>
                                          </p:val>
                                        </p:tav>
                                      </p:tavLst>
                                    </p:anim>
                                    <p:anim calcmode="lin" valueType="num">
                                      <p:cBhvr>
                                        <p:cTn id="48" dur="2000"/>
                                        <p:tgtEl>
                                          <p:spTgt spid="3">
                                            <p:txEl>
                                              <p:pRg st="5" end="5"/>
                                            </p:txEl>
                                          </p:spTgt>
                                        </p:tgtEl>
                                        <p:attrNameLst>
                                          <p:attrName>ppt_h</p:attrName>
                                        </p:attrNameLst>
                                      </p:cBhvr>
                                      <p:tavLst>
                                        <p:tav tm="0">
                                          <p:val>
                                            <p:strVal val="ppt_h"/>
                                          </p:val>
                                        </p:tav>
                                        <p:tav tm="100000">
                                          <p:val>
                                            <p:fltVal val="0"/>
                                          </p:val>
                                        </p:tav>
                                      </p:tavLst>
                                    </p:anim>
                                    <p:anim calcmode="lin" valueType="num">
                                      <p:cBhvr>
                                        <p:cTn id="49" dur="2000"/>
                                        <p:tgtEl>
                                          <p:spTgt spid="3">
                                            <p:txEl>
                                              <p:pRg st="5" end="5"/>
                                            </p:txEl>
                                          </p:spTgt>
                                        </p:tgtEl>
                                        <p:attrNameLst>
                                          <p:attrName>ppt_w</p:attrName>
                                        </p:attrNameLst>
                                      </p:cBhvr>
                                      <p:tavLst>
                                        <p:tav tm="0">
                                          <p:val>
                                            <p:strVal val="ppt_w"/>
                                          </p:val>
                                        </p:tav>
                                        <p:tav tm="100000">
                                          <p:val>
                                            <p:fltVal val="0"/>
                                          </p:val>
                                        </p:tav>
                                      </p:tavLst>
                                    </p:anim>
                                    <p:set>
                                      <p:cBhvr>
                                        <p:cTn id="50"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circle(in)">
                                      <p:cBhvr>
                                        <p:cTn id="5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ta 3.png"/>
          <p:cNvPicPr>
            <a:picLocks noGrp="1" noChangeAspect="1"/>
          </p:cNvPicPr>
          <p:nvPr>
            <p:ph idx="1"/>
          </p:nvPr>
        </p:nvPicPr>
        <p:blipFill>
          <a:blip r:embed="rId2">
            <a:extLst>
              <a:ext uri="{28A0092B-C50C-407E-A947-70E740481C1C}">
                <a14:useLocalDpi xmlns:a14="http://schemas.microsoft.com/office/drawing/2010/main" val="0"/>
              </a:ext>
            </a:extLst>
          </a:blip>
          <a:srcRect t="7573" b="7573"/>
          <a:stretch>
            <a:fillRect/>
          </a:stretch>
        </p:blipFill>
        <p:spPr/>
      </p:pic>
      <p:sp>
        <p:nvSpPr>
          <p:cNvPr id="3" name="Title 2"/>
          <p:cNvSpPr>
            <a:spLocks noGrp="1"/>
          </p:cNvSpPr>
          <p:nvPr>
            <p:ph type="title"/>
          </p:nvPr>
        </p:nvSpPr>
        <p:spPr/>
        <p:txBody>
          <a:bodyPr/>
          <a:lstStyle/>
          <a:p>
            <a:r>
              <a:rPr lang="en-US" dirty="0" smtClean="0"/>
              <a:t>Most cited</a:t>
            </a:r>
            <a:endParaRPr lang="en-US" dirty="0"/>
          </a:p>
        </p:txBody>
      </p:sp>
    </p:spTree>
    <p:extLst>
      <p:ext uri="{BB962C8B-B14F-4D97-AF65-F5344CB8AC3E}">
        <p14:creationId xmlns:p14="http://schemas.microsoft.com/office/powerpoint/2010/main" val="8672343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7656601"/>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Games</a:t>
            </a:r>
            <a:endParaRPr lang="en-US" dirty="0"/>
          </a:p>
        </p:txBody>
      </p:sp>
    </p:spTree>
    <p:extLst>
      <p:ext uri="{BB962C8B-B14F-4D97-AF65-F5344CB8AC3E}">
        <p14:creationId xmlns:p14="http://schemas.microsoft.com/office/powerpoint/2010/main" val="9865076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Cell Phones can be friends!</a:t>
            </a:r>
          </a:p>
          <a:p>
            <a:pPr marL="0" indent="0">
              <a:buNone/>
            </a:pPr>
            <a:r>
              <a:rPr lang="en-US" dirty="0">
                <a:hlinkClick r:id="rId2"/>
              </a:rPr>
              <a:t>http://quick.as/</a:t>
            </a:r>
            <a:r>
              <a:rPr lang="en-US" dirty="0" smtClean="0">
                <a:hlinkClick r:id="rId2"/>
              </a:rPr>
              <a:t>nyyt7b</a:t>
            </a:r>
            <a:endParaRPr lang="en-US" dirty="0" smtClean="0"/>
          </a:p>
          <a:p>
            <a:pPr marL="0" indent="0">
              <a:buNone/>
            </a:pPr>
            <a:endParaRPr lang="en-US" dirty="0" smtClean="0"/>
          </a:p>
          <a:p>
            <a:pPr marL="0" indent="0">
              <a:buNone/>
            </a:pPr>
            <a:r>
              <a:rPr lang="en-US" dirty="0">
                <a:hlinkClick r:id="rId3"/>
              </a:rPr>
              <a:t>https://getkahoot.com</a:t>
            </a:r>
            <a:r>
              <a:rPr lang="en-US" dirty="0" smtClean="0">
                <a:hlinkClick r:id="rId3"/>
              </a:rPr>
              <a:t>/</a:t>
            </a:r>
            <a:endParaRPr lang="en-US" dirty="0" smtClean="0"/>
          </a:p>
          <a:p>
            <a:pPr marL="0" indent="0">
              <a:buNone/>
            </a:pPr>
            <a:endParaRPr lang="en-US" dirty="0" smtClean="0"/>
          </a:p>
          <a:p>
            <a:pPr marL="0" indent="0">
              <a:buNone/>
            </a:pPr>
            <a:endParaRPr lang="en-US" dirty="0"/>
          </a:p>
          <a:p>
            <a:pPr marL="0" indent="0">
              <a:buNone/>
            </a:pPr>
            <a:r>
              <a:rPr lang="en-US" b="1" dirty="0" smtClean="0"/>
              <a:t>Advice</a:t>
            </a:r>
            <a:r>
              <a:rPr lang="en-US" dirty="0" smtClean="0"/>
              <a:t>: Make sure everyone has a cell phone + provide an additional device</a:t>
            </a:r>
          </a:p>
          <a:p>
            <a:pPr marL="0" indent="0">
              <a:buNone/>
            </a:pPr>
            <a:endParaRPr lang="en-US" dirty="0"/>
          </a:p>
        </p:txBody>
      </p:sp>
      <p:sp>
        <p:nvSpPr>
          <p:cNvPr id="3" name="Title 2"/>
          <p:cNvSpPr>
            <a:spLocks noGrp="1"/>
          </p:cNvSpPr>
          <p:nvPr>
            <p:ph type="title"/>
          </p:nvPr>
        </p:nvSpPr>
        <p:spPr/>
        <p:txBody>
          <a:bodyPr/>
          <a:lstStyle/>
          <a:p>
            <a:r>
              <a:rPr lang="en-US" dirty="0" smtClean="0"/>
              <a:t>Tech Games</a:t>
            </a:r>
            <a:endParaRPr lang="en-US" dirty="0"/>
          </a:p>
        </p:txBody>
      </p:sp>
    </p:spTree>
    <p:extLst>
      <p:ext uri="{BB962C8B-B14F-4D97-AF65-F5344CB8AC3E}">
        <p14:creationId xmlns:p14="http://schemas.microsoft.com/office/powerpoint/2010/main" val="4068593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Hadfield, J. (1980). </a:t>
            </a:r>
            <a:r>
              <a:rPr lang="en-US" i="1" dirty="0"/>
              <a:t>Beginner communication </a:t>
            </a:r>
            <a:r>
              <a:rPr lang="en-US" i="1" dirty="0" smtClean="0"/>
              <a:t>games</a:t>
            </a:r>
            <a:endParaRPr lang="en-US" dirty="0" smtClean="0"/>
          </a:p>
          <a:p>
            <a:r>
              <a:rPr lang="en-US" dirty="0" smtClean="0"/>
              <a:t>Hadfield, J. ( 1997) Intermediate communication games</a:t>
            </a:r>
            <a:endParaRPr lang="x-none" dirty="0"/>
          </a:p>
          <a:p>
            <a:r>
              <a:rPr lang="en-US" dirty="0">
                <a:hlinkClick r:id="rId2"/>
              </a:rPr>
              <a:t>http://www.amazon.com/Jill-Hadfield/e/B0034OMA7K/ref=sr_ntt_srch_lnk_1?qid=1456421899&amp;sr=8-</a:t>
            </a:r>
            <a:r>
              <a:rPr lang="en-US" dirty="0" smtClean="0">
                <a:hlinkClick r:id="rId2"/>
              </a:rPr>
              <a:t>1</a:t>
            </a:r>
            <a:endParaRPr lang="en-US" dirty="0" smtClean="0"/>
          </a:p>
          <a:p>
            <a:endParaRPr lang="en-US" dirty="0"/>
          </a:p>
        </p:txBody>
      </p:sp>
      <p:sp>
        <p:nvSpPr>
          <p:cNvPr id="3" name="Title 2"/>
          <p:cNvSpPr>
            <a:spLocks noGrp="1"/>
          </p:cNvSpPr>
          <p:nvPr>
            <p:ph type="title"/>
          </p:nvPr>
        </p:nvSpPr>
        <p:spPr/>
        <p:txBody>
          <a:bodyPr/>
          <a:lstStyle/>
          <a:p>
            <a:r>
              <a:rPr lang="en-US" dirty="0" smtClean="0"/>
              <a:t>Games with Prep</a:t>
            </a:r>
            <a:endParaRPr lang="en-US" dirty="0"/>
          </a:p>
        </p:txBody>
      </p:sp>
    </p:spTree>
    <p:extLst>
      <p:ext uri="{BB962C8B-B14F-4D97-AF65-F5344CB8AC3E}">
        <p14:creationId xmlns:p14="http://schemas.microsoft.com/office/powerpoint/2010/main" val="9241448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any topic for drills ( greetings, time, schedule), likes/dislikes , etc.</a:t>
            </a:r>
          </a:p>
          <a:p>
            <a:r>
              <a:rPr lang="en-US" dirty="0" smtClean="0"/>
              <a:t>1-2 minutes per drill  or per “ date”</a:t>
            </a:r>
          </a:p>
          <a:p>
            <a:r>
              <a:rPr lang="en-US" dirty="0" smtClean="0"/>
              <a:t> Visuals  ( textbook  or  white board for beginners) </a:t>
            </a:r>
          </a:p>
          <a:p>
            <a:r>
              <a:rPr lang="en-US" dirty="0" smtClean="0"/>
              <a:t>Multiple opportunities to use “ structure” or “vocab”</a:t>
            </a:r>
          </a:p>
          <a:p>
            <a:r>
              <a:rPr lang="en-US" dirty="0" smtClean="0"/>
              <a:t>Advantages:</a:t>
            </a:r>
            <a:r>
              <a:rPr lang="en-US" dirty="0"/>
              <a:t> </a:t>
            </a:r>
            <a:r>
              <a:rPr lang="en-US" dirty="0" smtClean="0"/>
              <a:t> everyone is involved</a:t>
            </a:r>
          </a:p>
          <a:p>
            <a:r>
              <a:rPr lang="en-US" dirty="0" smtClean="0"/>
              <a:t>Culture: Make sure </a:t>
            </a:r>
            <a:r>
              <a:rPr lang="en-US" dirty="0" err="1" smtClean="0"/>
              <a:t>Ss</a:t>
            </a:r>
            <a:r>
              <a:rPr lang="en-US" dirty="0" smtClean="0"/>
              <a:t> are comfortable</a:t>
            </a:r>
          </a:p>
          <a:p>
            <a:endParaRPr lang="en-US" dirty="0" smtClean="0"/>
          </a:p>
          <a:p>
            <a:endParaRPr lang="en-US" dirty="0"/>
          </a:p>
        </p:txBody>
      </p:sp>
      <p:sp>
        <p:nvSpPr>
          <p:cNvPr id="2" name="Title 1"/>
          <p:cNvSpPr>
            <a:spLocks noGrp="1"/>
          </p:cNvSpPr>
          <p:nvPr>
            <p:ph type="title"/>
          </p:nvPr>
        </p:nvSpPr>
        <p:spPr/>
        <p:txBody>
          <a:bodyPr>
            <a:normAutofit fontScale="90000"/>
          </a:bodyPr>
          <a:lstStyle/>
          <a:p>
            <a:pPr algn="ctr"/>
            <a:r>
              <a:rPr lang="en-US" dirty="0"/>
              <a:t> </a:t>
            </a:r>
            <a:r>
              <a:rPr lang="en-US" dirty="0" smtClean="0"/>
              <a:t> Easy- No prep</a:t>
            </a:r>
            <a:br>
              <a:rPr lang="en-US" dirty="0" smtClean="0"/>
            </a:br>
            <a:r>
              <a:rPr lang="en-US" dirty="0" smtClean="0"/>
              <a:t>Speed Dating</a:t>
            </a:r>
            <a:endParaRPr lang="en-US" dirty="0"/>
          </a:p>
        </p:txBody>
      </p:sp>
    </p:spTree>
    <p:extLst>
      <p:ext uri="{BB962C8B-B14F-4D97-AF65-F5344CB8AC3E}">
        <p14:creationId xmlns:p14="http://schemas.microsoft.com/office/powerpoint/2010/main" val="1458582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Language</a:t>
            </a:r>
            <a:r>
              <a:rPr lang="en-US" dirty="0" smtClean="0"/>
              <a:t> </a:t>
            </a:r>
            <a:r>
              <a:rPr lang="en-US" dirty="0"/>
              <a:t>Interacting with others using minimal </a:t>
            </a:r>
            <a:r>
              <a:rPr lang="en-US" dirty="0" smtClean="0"/>
              <a:t>language</a:t>
            </a:r>
          </a:p>
          <a:p>
            <a:r>
              <a:rPr lang="en-US" dirty="0" smtClean="0"/>
              <a:t> </a:t>
            </a:r>
            <a:r>
              <a:rPr lang="en-US" b="1" dirty="0" smtClean="0"/>
              <a:t>Preparation</a:t>
            </a:r>
            <a:r>
              <a:rPr lang="en-US" dirty="0" smtClean="0"/>
              <a:t>: None</a:t>
            </a:r>
          </a:p>
          <a:p>
            <a:pPr marL="0" indent="0">
              <a:buNone/>
            </a:pPr>
            <a:r>
              <a:rPr lang="en-US" dirty="0" smtClean="0"/>
              <a:t> </a:t>
            </a:r>
            <a:r>
              <a:rPr lang="en-US" i="1" dirty="0" smtClean="0"/>
              <a:t>Names </a:t>
            </a:r>
            <a:r>
              <a:rPr lang="en-US" i="1" dirty="0"/>
              <a:t>in alphabetical </a:t>
            </a:r>
            <a:r>
              <a:rPr lang="en-US" i="1" dirty="0" smtClean="0"/>
              <a:t>order</a:t>
            </a:r>
          </a:p>
          <a:p>
            <a:pPr marL="0" indent="0">
              <a:buNone/>
            </a:pPr>
            <a:r>
              <a:rPr lang="en-US" i="1" dirty="0" smtClean="0"/>
              <a:t> Date </a:t>
            </a:r>
            <a:r>
              <a:rPr lang="en-US" i="1" dirty="0"/>
              <a:t>of birth </a:t>
            </a:r>
            <a:endParaRPr lang="en-US" i="1" dirty="0" smtClean="0"/>
          </a:p>
          <a:p>
            <a:pPr marL="0" indent="0">
              <a:buNone/>
            </a:pPr>
            <a:r>
              <a:rPr lang="en-US" i="1" dirty="0" smtClean="0"/>
              <a:t> Favorite month</a:t>
            </a:r>
          </a:p>
          <a:p>
            <a:pPr marL="0" indent="0">
              <a:buNone/>
            </a:pPr>
            <a:r>
              <a:rPr lang="en-US" i="1" dirty="0" smtClean="0"/>
              <a:t> Zodiac </a:t>
            </a:r>
            <a:r>
              <a:rPr lang="en-US" i="1" dirty="0"/>
              <a:t>sign </a:t>
            </a:r>
            <a:endParaRPr lang="en-US" i="1" dirty="0" smtClean="0"/>
          </a:p>
          <a:p>
            <a:pPr marL="0" indent="0">
              <a:buNone/>
            </a:pPr>
            <a:r>
              <a:rPr lang="en-US" i="1" dirty="0" smtClean="0"/>
              <a:t> Favorite </a:t>
            </a:r>
            <a:r>
              <a:rPr lang="en-US" i="1" dirty="0"/>
              <a:t>times of </a:t>
            </a:r>
            <a:r>
              <a:rPr lang="en-US" i="1" dirty="0" smtClean="0"/>
              <a:t>the day</a:t>
            </a:r>
            <a:endParaRPr lang="en-US" i="1" dirty="0"/>
          </a:p>
        </p:txBody>
      </p:sp>
      <p:sp>
        <p:nvSpPr>
          <p:cNvPr id="3" name="Title 2"/>
          <p:cNvSpPr>
            <a:spLocks noGrp="1"/>
          </p:cNvSpPr>
          <p:nvPr>
            <p:ph type="title"/>
          </p:nvPr>
        </p:nvSpPr>
        <p:spPr/>
        <p:txBody>
          <a:bodyPr/>
          <a:lstStyle/>
          <a:p>
            <a:r>
              <a:rPr lang="en-US" dirty="0" smtClean="0"/>
              <a:t>Stand in Line</a:t>
            </a:r>
            <a:endParaRPr lang="en-US" dirty="0"/>
          </a:p>
        </p:txBody>
      </p:sp>
    </p:spTree>
    <p:extLst>
      <p:ext uri="{BB962C8B-B14F-4D97-AF65-F5344CB8AC3E}">
        <p14:creationId xmlns:p14="http://schemas.microsoft.com/office/powerpoint/2010/main" val="15287724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2683126"/>
              </p:ext>
            </p:extLst>
          </p:nvPr>
        </p:nvGraphicFramePr>
        <p:xfrm>
          <a:off x="832692" y="2019660"/>
          <a:ext cx="7598315" cy="4501902"/>
        </p:xfrm>
        <a:graphic>
          <a:graphicData uri="http://schemas.openxmlformats.org/drawingml/2006/table">
            <a:tbl>
              <a:tblPr firstRow="1" bandRow="1">
                <a:tableStyleId>{5C22544A-7EE6-4342-B048-85BDC9FD1C3A}</a:tableStyleId>
              </a:tblPr>
              <a:tblGrid>
                <a:gridCol w="4413268"/>
                <a:gridCol w="3185047"/>
              </a:tblGrid>
              <a:tr h="871890">
                <a:tc>
                  <a:txBody>
                    <a:bodyPr/>
                    <a:lstStyle/>
                    <a:p>
                      <a:pPr algn="ctr"/>
                      <a:r>
                        <a:rPr lang="en-US" sz="2400" dirty="0" smtClean="0"/>
                        <a:t>English</a:t>
                      </a:r>
                      <a:endParaRPr lang="en-US" sz="2400" dirty="0"/>
                    </a:p>
                  </a:txBody>
                  <a:tcPr/>
                </a:tc>
                <a:tc>
                  <a:txBody>
                    <a:bodyPr/>
                    <a:lstStyle/>
                    <a:p>
                      <a:r>
                        <a:rPr lang="en-US" sz="2400" dirty="0" smtClean="0"/>
                        <a:t>Russian</a:t>
                      </a:r>
                      <a:endParaRPr lang="en-US" sz="2400" dirty="0"/>
                    </a:p>
                  </a:txBody>
                  <a:tcPr/>
                </a:tc>
              </a:tr>
              <a:tr h="871890">
                <a:tc>
                  <a:txBody>
                    <a:bodyPr/>
                    <a:lstStyle/>
                    <a:p>
                      <a:pPr algn="l"/>
                      <a:r>
                        <a:rPr lang="en-US" sz="2400" dirty="0" smtClean="0"/>
                        <a:t>Hi</a:t>
                      </a:r>
                      <a:endParaRPr lang="en-US" sz="2400" dirty="0"/>
                    </a:p>
                  </a:txBody>
                  <a:tcPr/>
                </a:tc>
                <a:tc>
                  <a:txBody>
                    <a:bodyPr/>
                    <a:lstStyle/>
                    <a:p>
                      <a:r>
                        <a:rPr lang="en-US" sz="2400" dirty="0" smtClean="0"/>
                        <a:t>Privet</a:t>
                      </a:r>
                      <a:r>
                        <a:rPr lang="en-US" sz="2400" baseline="0" dirty="0" smtClean="0"/>
                        <a:t> ( friends)</a:t>
                      </a:r>
                    </a:p>
                    <a:p>
                      <a:r>
                        <a:rPr lang="en-US" sz="2400" baseline="0" dirty="0" err="1" smtClean="0"/>
                        <a:t>Dobry</a:t>
                      </a:r>
                      <a:r>
                        <a:rPr lang="en-US" sz="2400" baseline="0" dirty="0" smtClean="0"/>
                        <a:t> Den ( everyone else)</a:t>
                      </a:r>
                      <a:endParaRPr lang="en-US" sz="2400" dirty="0"/>
                    </a:p>
                  </a:txBody>
                  <a:tcPr/>
                </a:tc>
              </a:tr>
              <a:tr h="871890">
                <a:tc>
                  <a:txBody>
                    <a:bodyPr/>
                    <a:lstStyle/>
                    <a:p>
                      <a:r>
                        <a:rPr lang="en-US" sz="2400" dirty="0" smtClean="0"/>
                        <a:t>How are you?</a:t>
                      </a:r>
                      <a:endParaRPr lang="en-US" sz="2400" dirty="0"/>
                    </a:p>
                  </a:txBody>
                  <a:tcPr/>
                </a:tc>
                <a:tc>
                  <a:txBody>
                    <a:bodyPr/>
                    <a:lstStyle/>
                    <a:p>
                      <a:r>
                        <a:rPr lang="en-US" sz="2400" dirty="0" err="1" smtClean="0"/>
                        <a:t>Kak</a:t>
                      </a:r>
                      <a:r>
                        <a:rPr lang="en-US" sz="2400" dirty="0" smtClean="0"/>
                        <a:t> </a:t>
                      </a:r>
                      <a:r>
                        <a:rPr lang="en-US" sz="2400" dirty="0" err="1" smtClean="0"/>
                        <a:t>dela</a:t>
                      </a:r>
                      <a:r>
                        <a:rPr lang="en-US" sz="2400" dirty="0" smtClean="0"/>
                        <a:t>?</a:t>
                      </a:r>
                      <a:endParaRPr lang="en-US" sz="2400" dirty="0"/>
                    </a:p>
                  </a:txBody>
                  <a:tcPr/>
                </a:tc>
              </a:tr>
              <a:tr h="1569402">
                <a:tc>
                  <a:txBody>
                    <a:bodyPr/>
                    <a:lstStyle/>
                    <a:p>
                      <a:r>
                        <a:rPr lang="en-US" sz="2400" dirty="0" smtClean="0"/>
                        <a:t>Fine,</a:t>
                      </a:r>
                      <a:r>
                        <a:rPr lang="en-US" sz="2400" baseline="0" dirty="0" smtClean="0"/>
                        <a:t> thanks!</a:t>
                      </a:r>
                    </a:p>
                    <a:p>
                      <a:r>
                        <a:rPr lang="en-US" sz="2400" baseline="0" dirty="0" smtClean="0"/>
                        <a:t>And you?</a:t>
                      </a:r>
                      <a:endParaRPr lang="en-US" sz="2400" dirty="0"/>
                    </a:p>
                  </a:txBody>
                  <a:tcPr/>
                </a:tc>
                <a:tc>
                  <a:txBody>
                    <a:bodyPr/>
                    <a:lstStyle/>
                    <a:p>
                      <a:r>
                        <a:rPr lang="en-US" sz="2400" dirty="0" smtClean="0"/>
                        <a:t> </a:t>
                      </a:r>
                      <a:r>
                        <a:rPr lang="en-US" sz="2400" dirty="0" err="1" smtClean="0"/>
                        <a:t>Horosho</a:t>
                      </a:r>
                      <a:r>
                        <a:rPr lang="en-US" sz="2400" dirty="0" smtClean="0"/>
                        <a:t>, </a:t>
                      </a:r>
                      <a:r>
                        <a:rPr lang="en-US" sz="2400" dirty="0" err="1" smtClean="0"/>
                        <a:t>spasibo</a:t>
                      </a:r>
                      <a:endParaRPr lang="en-US" sz="2400" dirty="0" smtClean="0"/>
                    </a:p>
                    <a:p>
                      <a:r>
                        <a:rPr lang="en-US" sz="2400" dirty="0" smtClean="0"/>
                        <a:t>A u  </a:t>
                      </a:r>
                      <a:r>
                        <a:rPr lang="en-US" sz="2400" dirty="0" err="1" smtClean="0"/>
                        <a:t>tebya</a:t>
                      </a:r>
                      <a:r>
                        <a:rPr lang="en-US" sz="2400" dirty="0" smtClean="0"/>
                        <a:t> ( informal)?</a:t>
                      </a:r>
                    </a:p>
                    <a:p>
                      <a:r>
                        <a:rPr lang="en-US" sz="2400" dirty="0" smtClean="0"/>
                        <a:t>A u vas ( Formal)?</a:t>
                      </a:r>
                      <a:endParaRPr lang="en-US" sz="2400" dirty="0"/>
                    </a:p>
                  </a:txBody>
                  <a:tcPr/>
                </a:tc>
              </a:tr>
            </a:tbl>
          </a:graphicData>
        </a:graphic>
      </p:graphicFrame>
      <p:sp>
        <p:nvSpPr>
          <p:cNvPr id="3" name="Title 2"/>
          <p:cNvSpPr>
            <a:spLocks noGrp="1"/>
          </p:cNvSpPr>
          <p:nvPr>
            <p:ph type="title"/>
          </p:nvPr>
        </p:nvSpPr>
        <p:spPr/>
        <p:txBody>
          <a:bodyPr/>
          <a:lstStyle/>
          <a:p>
            <a:r>
              <a:rPr lang="en-US" dirty="0" smtClean="0"/>
              <a:t>Speed dating</a:t>
            </a:r>
            <a:endParaRPr lang="en-US" dirty="0"/>
          </a:p>
        </p:txBody>
      </p:sp>
    </p:spTree>
    <p:extLst>
      <p:ext uri="{BB962C8B-B14F-4D97-AF65-F5344CB8AC3E}">
        <p14:creationId xmlns:p14="http://schemas.microsoft.com/office/powerpoint/2010/main" val="357491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What's your name</a:t>
            </a:r>
            <a:r>
              <a:rPr lang="en-US" dirty="0" smtClean="0"/>
              <a:t>?</a:t>
            </a:r>
          </a:p>
          <a:p>
            <a:r>
              <a:rPr lang="en-US" dirty="0" smtClean="0"/>
              <a:t> </a:t>
            </a:r>
            <a:r>
              <a:rPr lang="en-US" dirty="0"/>
              <a:t>Where do you live? </a:t>
            </a:r>
            <a:endParaRPr lang="en-US" dirty="0" smtClean="0"/>
          </a:p>
          <a:p>
            <a:r>
              <a:rPr lang="en-US" dirty="0" smtClean="0"/>
              <a:t>What's </a:t>
            </a:r>
            <a:r>
              <a:rPr lang="en-US" dirty="0"/>
              <a:t>your job</a:t>
            </a:r>
            <a:r>
              <a:rPr lang="en-US" dirty="0" smtClean="0"/>
              <a:t>?</a:t>
            </a:r>
          </a:p>
          <a:p>
            <a:r>
              <a:rPr lang="en-US" dirty="0" smtClean="0"/>
              <a:t>Do you have children</a:t>
            </a:r>
            <a:r>
              <a:rPr lang="en-US" dirty="0"/>
              <a:t>? </a:t>
            </a:r>
            <a:endParaRPr lang="en-US" dirty="0" smtClean="0"/>
          </a:p>
          <a:p>
            <a:r>
              <a:rPr lang="en-US" dirty="0" smtClean="0"/>
              <a:t>What's </a:t>
            </a:r>
            <a:r>
              <a:rPr lang="en-US" dirty="0"/>
              <a:t>your hobby? What's your </a:t>
            </a:r>
            <a:r>
              <a:rPr lang="en-US" dirty="0" smtClean="0"/>
              <a:t>favorite </a:t>
            </a:r>
            <a:r>
              <a:rPr lang="en-US" dirty="0"/>
              <a:t>food/</a:t>
            </a:r>
            <a:r>
              <a:rPr lang="en-US" dirty="0" smtClean="0"/>
              <a:t>music?</a:t>
            </a:r>
          </a:p>
          <a:p>
            <a:r>
              <a:rPr lang="en-US" dirty="0" smtClean="0"/>
              <a:t>What would you if you won a lottery?</a:t>
            </a:r>
            <a:endParaRPr lang="en-US" dirty="0"/>
          </a:p>
        </p:txBody>
      </p:sp>
      <p:sp>
        <p:nvSpPr>
          <p:cNvPr id="3" name="Title 2"/>
          <p:cNvSpPr>
            <a:spLocks noGrp="1"/>
          </p:cNvSpPr>
          <p:nvPr>
            <p:ph type="title"/>
          </p:nvPr>
        </p:nvSpPr>
        <p:spPr/>
        <p:txBody>
          <a:bodyPr/>
          <a:lstStyle/>
          <a:p>
            <a:r>
              <a:rPr lang="en-US" dirty="0" smtClean="0"/>
              <a:t>Speed Dating Questions</a:t>
            </a:r>
            <a:endParaRPr lang="en-US" dirty="0"/>
          </a:p>
        </p:txBody>
      </p:sp>
    </p:spTree>
    <p:extLst>
      <p:ext uri="{BB962C8B-B14F-4D97-AF65-F5344CB8AC3E}">
        <p14:creationId xmlns:p14="http://schemas.microsoft.com/office/powerpoint/2010/main" val="9689412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rows of students, students stand back to the board</a:t>
            </a:r>
          </a:p>
          <a:p>
            <a:r>
              <a:rPr lang="en-US" dirty="0" smtClean="0"/>
              <a:t>Teacher writes a word and the group that sees the board explains the word</a:t>
            </a:r>
          </a:p>
          <a:p>
            <a:r>
              <a:rPr lang="en-US" dirty="0" smtClean="0"/>
              <a:t>Consolidates vocab, enriches speaking techniques</a:t>
            </a:r>
          </a:p>
          <a:p>
            <a:endParaRPr lang="en-US" dirty="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Guess the word</a:t>
            </a:r>
            <a:endParaRPr lang="en-US" dirty="0"/>
          </a:p>
        </p:txBody>
      </p:sp>
      <p:pic>
        <p:nvPicPr>
          <p:cNvPr id="4" name="Picture 3" descr="guess the wo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180" y="4813414"/>
            <a:ext cx="5137963" cy="2252799"/>
          </a:xfrm>
          <a:prstGeom prst="rect">
            <a:avLst/>
          </a:prstGeom>
        </p:spPr>
      </p:pic>
    </p:spTree>
    <p:extLst>
      <p:ext uri="{BB962C8B-B14F-4D97-AF65-F5344CB8AC3E}">
        <p14:creationId xmlns:p14="http://schemas.microsoft.com/office/powerpoint/2010/main" val="32916422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Active word from the lesson</a:t>
            </a:r>
          </a:p>
          <a:p>
            <a:r>
              <a:rPr lang="en-US" dirty="0" smtClean="0"/>
              <a:t>Two teams compete – who writes the word faster and more accurate</a:t>
            </a:r>
            <a:endParaRPr lang="en-US" dirty="0"/>
          </a:p>
        </p:txBody>
      </p:sp>
      <p:sp>
        <p:nvSpPr>
          <p:cNvPr id="3" name="Title 2"/>
          <p:cNvSpPr>
            <a:spLocks noGrp="1"/>
          </p:cNvSpPr>
          <p:nvPr>
            <p:ph type="title"/>
          </p:nvPr>
        </p:nvSpPr>
        <p:spPr/>
        <p:txBody>
          <a:bodyPr/>
          <a:lstStyle/>
          <a:p>
            <a:r>
              <a:rPr lang="en-US" dirty="0" smtClean="0"/>
              <a:t>Chinese whispers</a:t>
            </a:r>
            <a:endParaRPr lang="en-US" dirty="0"/>
          </a:p>
        </p:txBody>
      </p:sp>
      <p:pic>
        <p:nvPicPr>
          <p:cNvPr id="4" name="Picture 3" descr="chinese whisper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385" y="3992562"/>
            <a:ext cx="4660690" cy="2618715"/>
          </a:xfrm>
          <a:prstGeom prst="rect">
            <a:avLst/>
          </a:prstGeom>
        </p:spPr>
      </p:pic>
    </p:spTree>
    <p:extLst>
      <p:ext uri="{BB962C8B-B14F-4D97-AF65-F5344CB8AC3E}">
        <p14:creationId xmlns:p14="http://schemas.microsoft.com/office/powerpoint/2010/main" val="2345402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inMap.jpg"/>
          <p:cNvPicPr>
            <a:picLocks noGrp="1" noChangeAspect="1"/>
          </p:cNvPicPr>
          <p:nvPr>
            <p:ph idx="4294967295"/>
          </p:nvPr>
        </p:nvPicPr>
        <p:blipFill>
          <a:blip r:embed="rId2">
            <a:extLst>
              <a:ext uri="{28A0092B-C50C-407E-A947-70E740481C1C}">
                <a14:useLocalDpi xmlns:a14="http://schemas.microsoft.com/office/drawing/2010/main" val="0"/>
              </a:ext>
            </a:extLst>
          </a:blip>
          <a:srcRect l="-7283" r="-7283"/>
          <a:stretch>
            <a:fillRect/>
          </a:stretch>
        </p:blipFill>
        <p:spPr>
          <a:xfrm>
            <a:off x="1027113" y="895314"/>
            <a:ext cx="7408862" cy="4955458"/>
          </a:xfrm>
        </p:spPr>
      </p:pic>
    </p:spTree>
    <p:extLst>
      <p:ext uri="{BB962C8B-B14F-4D97-AF65-F5344CB8AC3E}">
        <p14:creationId xmlns:p14="http://schemas.microsoft.com/office/powerpoint/2010/main" val="25653280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dirty="0" smtClean="0"/>
              <a:t>Topic:  Clothes and Colors</a:t>
            </a:r>
          </a:p>
          <a:p>
            <a:pPr marL="0" indent="0">
              <a:buNone/>
            </a:pPr>
            <a:r>
              <a:rPr lang="en-US" i="1" dirty="0" smtClean="0"/>
              <a:t>Who is wearing blue? </a:t>
            </a:r>
          </a:p>
          <a:p>
            <a:pPr marL="0" indent="0">
              <a:buNone/>
            </a:pPr>
            <a:r>
              <a:rPr lang="en-US" i="1" dirty="0" smtClean="0"/>
              <a:t>Who is wearing jeans?</a:t>
            </a:r>
          </a:p>
          <a:p>
            <a:pPr marL="0" indent="0">
              <a:buNone/>
            </a:pPr>
            <a:r>
              <a:rPr lang="en-US" i="1" dirty="0" smtClean="0"/>
              <a:t>Who is wearing a red sweater?</a:t>
            </a:r>
          </a:p>
          <a:p>
            <a:pPr marL="0" indent="0">
              <a:buNone/>
            </a:pPr>
            <a:endParaRPr lang="en-US" dirty="0" smtClean="0"/>
          </a:p>
          <a:p>
            <a:pPr marL="0" indent="0">
              <a:buNone/>
            </a:pPr>
            <a:r>
              <a:rPr lang="en-US" dirty="0"/>
              <a:t> </a:t>
            </a:r>
            <a:r>
              <a:rPr lang="en-US" dirty="0" smtClean="0"/>
              <a:t>Student take a step forward and step back to their line. At the end of the game, ask to name </a:t>
            </a:r>
            <a:r>
              <a:rPr lang="en-US" dirty="0" err="1" smtClean="0"/>
              <a:t>Ss</a:t>
            </a:r>
            <a:r>
              <a:rPr lang="en-US" dirty="0" smtClean="0"/>
              <a:t> to point at each other</a:t>
            </a:r>
            <a:endParaRPr lang="en-US" dirty="0"/>
          </a:p>
        </p:txBody>
      </p:sp>
      <p:sp>
        <p:nvSpPr>
          <p:cNvPr id="2" name="Title 1"/>
          <p:cNvSpPr>
            <a:spLocks noGrp="1"/>
          </p:cNvSpPr>
          <p:nvPr>
            <p:ph type="title"/>
          </p:nvPr>
        </p:nvSpPr>
        <p:spPr/>
        <p:txBody>
          <a:bodyPr/>
          <a:lstStyle/>
          <a:p>
            <a:r>
              <a:rPr lang="en-US" dirty="0" smtClean="0"/>
              <a:t> Memory- Standing up</a:t>
            </a:r>
            <a:endParaRPr lang="en-US" dirty="0"/>
          </a:p>
        </p:txBody>
      </p:sp>
    </p:spTree>
    <p:extLst>
      <p:ext uri="{BB962C8B-B14F-4D97-AF65-F5344CB8AC3E}">
        <p14:creationId xmlns:p14="http://schemas.microsoft.com/office/powerpoint/2010/main" val="12011707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smtClean="0"/>
              <a:t>Colors</a:t>
            </a:r>
            <a:endParaRPr lang="en-US" dirty="0"/>
          </a:p>
        </p:txBody>
      </p:sp>
      <p:sp>
        <p:nvSpPr>
          <p:cNvPr id="7" name="TextBox 6"/>
          <p:cNvSpPr txBox="1"/>
          <p:nvPr/>
        </p:nvSpPr>
        <p:spPr>
          <a:xfrm>
            <a:off x="1228221" y="3831110"/>
            <a:ext cx="5926172" cy="1938992"/>
          </a:xfrm>
          <a:prstGeom prst="rect">
            <a:avLst/>
          </a:prstGeom>
          <a:noFill/>
        </p:spPr>
        <p:txBody>
          <a:bodyPr wrap="none" rtlCol="0">
            <a:spAutoFit/>
          </a:bodyPr>
          <a:lstStyle/>
          <a:p>
            <a:endParaRPr lang="en-US" sz="2400" dirty="0" smtClean="0">
              <a:hlinkClick r:id="rId2"/>
            </a:endParaRPr>
          </a:p>
          <a:p>
            <a:endParaRPr lang="en-US" sz="2400" dirty="0">
              <a:hlinkClick r:id="rId2"/>
            </a:endParaRPr>
          </a:p>
          <a:p>
            <a:endParaRPr lang="en-US" sz="2400" dirty="0" smtClean="0">
              <a:hlinkClick r:id="rId2"/>
            </a:endParaRPr>
          </a:p>
          <a:p>
            <a:r>
              <a:rPr lang="en-US" sz="2400" dirty="0" smtClean="0">
                <a:hlinkClick r:id="rId2"/>
              </a:rPr>
              <a:t>https</a:t>
            </a:r>
            <a:r>
              <a:rPr lang="en-US" sz="2400" dirty="0">
                <a:hlinkClick r:id="rId2"/>
              </a:rPr>
              <a:t>://en.wikipedia.org/wiki/</a:t>
            </a:r>
            <a:r>
              <a:rPr lang="en-US" sz="2400" dirty="0" smtClean="0">
                <a:hlinkClick r:id="rId2"/>
              </a:rPr>
              <a:t>Lists_of_colors</a:t>
            </a:r>
            <a:endParaRPr lang="en-US" sz="2400" dirty="0" smtClean="0"/>
          </a:p>
          <a:p>
            <a:endParaRPr lang="en-US" sz="2400" dirty="0"/>
          </a:p>
        </p:txBody>
      </p:sp>
      <p:pic>
        <p:nvPicPr>
          <p:cNvPr id="2" name="Picture 1" descr="COLORWHE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776" y="145749"/>
            <a:ext cx="4068983" cy="4518212"/>
          </a:xfrm>
          <a:prstGeom prst="rect">
            <a:avLst/>
          </a:prstGeom>
        </p:spPr>
      </p:pic>
    </p:spTree>
    <p:extLst>
      <p:ext uri="{BB962C8B-B14F-4D97-AF65-F5344CB8AC3E}">
        <p14:creationId xmlns:p14="http://schemas.microsoft.com/office/powerpoint/2010/main" val="11302321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Can use colors ( blue CALLS black) or names/ job titles</a:t>
            </a:r>
          </a:p>
          <a:p>
            <a:r>
              <a:rPr lang="en-US" dirty="0" smtClean="0"/>
              <a:t>Consolidates  3</a:t>
            </a:r>
            <a:r>
              <a:rPr lang="en-US" baseline="30000" dirty="0" smtClean="0"/>
              <a:t>rd</a:t>
            </a:r>
            <a:r>
              <a:rPr lang="en-US" dirty="0" smtClean="0"/>
              <a:t> person singular in Present Simple</a:t>
            </a:r>
          </a:p>
          <a:p>
            <a:r>
              <a:rPr lang="en-US" dirty="0" smtClean="0"/>
              <a:t>Can practice a different tense and verb ( Present Progressive, Present Perfect, Past Simple)</a:t>
            </a:r>
          </a:p>
          <a:p>
            <a:endParaRPr lang="en-US" dirty="0"/>
          </a:p>
          <a:p>
            <a:pPr marL="0" indent="0">
              <a:buNone/>
            </a:pPr>
            <a:r>
              <a:rPr lang="en-US" dirty="0" smtClean="0"/>
              <a:t>Can be modified – instead of colors can use active vocab from your lesson ( Money, Clothes, Food, etc.)</a:t>
            </a:r>
            <a:endParaRPr lang="en-US" dirty="0"/>
          </a:p>
        </p:txBody>
      </p:sp>
      <p:sp>
        <p:nvSpPr>
          <p:cNvPr id="2" name="Title 1"/>
          <p:cNvSpPr>
            <a:spLocks noGrp="1"/>
          </p:cNvSpPr>
          <p:nvPr>
            <p:ph type="title"/>
          </p:nvPr>
        </p:nvSpPr>
        <p:spPr/>
        <p:txBody>
          <a:bodyPr/>
          <a:lstStyle/>
          <a:p>
            <a:r>
              <a:rPr lang="en-US" dirty="0" smtClean="0"/>
              <a:t> Magenta </a:t>
            </a:r>
            <a:r>
              <a:rPr lang="en-US" b="1" u="sng" dirty="0" smtClean="0"/>
              <a:t>calls</a:t>
            </a:r>
            <a:r>
              <a:rPr lang="en-US" dirty="0" smtClean="0"/>
              <a:t> </a:t>
            </a:r>
            <a:r>
              <a:rPr lang="en-US" dirty="0"/>
              <a:t> </a:t>
            </a:r>
            <a:r>
              <a:rPr lang="en-US" dirty="0" smtClean="0"/>
              <a:t>Beige</a:t>
            </a:r>
            <a:endParaRPr lang="en-US" dirty="0"/>
          </a:p>
        </p:txBody>
      </p:sp>
    </p:spTree>
    <p:extLst>
      <p:ext uri="{BB962C8B-B14F-4D97-AF65-F5344CB8AC3E}">
        <p14:creationId xmlns:p14="http://schemas.microsoft.com/office/powerpoint/2010/main" val="29262100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Students can edit each other’s work</a:t>
            </a:r>
          </a:p>
          <a:p>
            <a:r>
              <a:rPr lang="en-US" dirty="0" smtClean="0"/>
              <a:t>Teams ( up to four)</a:t>
            </a:r>
          </a:p>
          <a:p>
            <a:r>
              <a:rPr lang="en-US" dirty="0" smtClean="0"/>
              <a:t>Irregular verbs </a:t>
            </a:r>
          </a:p>
          <a:p>
            <a:r>
              <a:rPr lang="en-US" dirty="0" smtClean="0"/>
              <a:t>Adjectives</a:t>
            </a:r>
          </a:p>
          <a:p>
            <a:r>
              <a:rPr lang="en-US" dirty="0" smtClean="0"/>
              <a:t>Numbers </a:t>
            </a:r>
          </a:p>
          <a:p>
            <a:endParaRPr lang="en-US" dirty="0"/>
          </a:p>
          <a:p>
            <a:pPr marL="0" indent="0">
              <a:buNone/>
            </a:pPr>
            <a:r>
              <a:rPr lang="en-US" dirty="0" smtClean="0"/>
              <a:t>Reward: Points, Stickers, Candy</a:t>
            </a:r>
            <a:endParaRPr lang="en-US" dirty="0"/>
          </a:p>
        </p:txBody>
      </p:sp>
      <p:sp>
        <p:nvSpPr>
          <p:cNvPr id="2" name="Title 1"/>
          <p:cNvSpPr>
            <a:spLocks noGrp="1"/>
          </p:cNvSpPr>
          <p:nvPr>
            <p:ph type="title"/>
          </p:nvPr>
        </p:nvSpPr>
        <p:spPr/>
        <p:txBody>
          <a:bodyPr/>
          <a:lstStyle/>
          <a:p>
            <a:r>
              <a:rPr lang="en-US" dirty="0" smtClean="0"/>
              <a:t>Board racing game</a:t>
            </a:r>
            <a:endParaRPr lang="en-US" dirty="0"/>
          </a:p>
        </p:txBody>
      </p:sp>
      <p:pic>
        <p:nvPicPr>
          <p:cNvPr id="4" name="Picture 3" descr="Classroom-Timer-Rac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751" y="2408237"/>
            <a:ext cx="4776951" cy="4449763"/>
          </a:xfrm>
          <a:prstGeom prst="rect">
            <a:avLst/>
          </a:prstGeom>
        </p:spPr>
      </p:pic>
    </p:spTree>
    <p:extLst>
      <p:ext uri="{BB962C8B-B14F-4D97-AF65-F5344CB8AC3E}">
        <p14:creationId xmlns:p14="http://schemas.microsoft.com/office/powerpoint/2010/main" val="35933336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Divide students into groups  ( 5-6 students)</a:t>
            </a:r>
          </a:p>
          <a:p>
            <a:r>
              <a:rPr lang="en-US" dirty="0" smtClean="0"/>
              <a:t>Drill active vocab + </a:t>
            </a:r>
          </a:p>
          <a:p>
            <a:r>
              <a:rPr lang="en-US" dirty="0" smtClean="0"/>
              <a:t>Choose a topic ( food)</a:t>
            </a:r>
          </a:p>
          <a:p>
            <a:r>
              <a:rPr lang="en-US" dirty="0" smtClean="0"/>
              <a:t>Limit it to a narrower field ( Breakfast food)</a:t>
            </a:r>
            <a:endParaRPr lang="en-US" dirty="0"/>
          </a:p>
        </p:txBody>
      </p:sp>
      <p:sp>
        <p:nvSpPr>
          <p:cNvPr id="2" name="Title 1"/>
          <p:cNvSpPr>
            <a:spLocks noGrp="1"/>
          </p:cNvSpPr>
          <p:nvPr>
            <p:ph type="title"/>
          </p:nvPr>
        </p:nvSpPr>
        <p:spPr/>
        <p:txBody>
          <a:bodyPr/>
          <a:lstStyle/>
          <a:p>
            <a:r>
              <a:rPr lang="en-US" dirty="0" smtClean="0"/>
              <a:t>Newspaper bashing</a:t>
            </a:r>
            <a:endParaRPr lang="en-US" dirty="0"/>
          </a:p>
        </p:txBody>
      </p:sp>
      <p:pic>
        <p:nvPicPr>
          <p:cNvPr id="4" name="Picture 3" descr="rolled-up-newspaper-125384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229" y="4581796"/>
            <a:ext cx="4195771" cy="3088733"/>
          </a:xfrm>
          <a:prstGeom prst="rect">
            <a:avLst/>
          </a:prstGeom>
        </p:spPr>
      </p:pic>
    </p:spTree>
    <p:extLst>
      <p:ext uri="{BB962C8B-B14F-4D97-AF65-F5344CB8AC3E}">
        <p14:creationId xmlns:p14="http://schemas.microsoft.com/office/powerpoint/2010/main" val="11347669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a:buChar char="•"/>
            </a:pPr>
            <a:r>
              <a:rPr lang="en-US" dirty="0"/>
              <a:t> </a:t>
            </a:r>
            <a:r>
              <a:rPr lang="en-US" dirty="0" smtClean="0"/>
              <a:t>Pick a topic ( Regular- Irregular Verbs)</a:t>
            </a:r>
          </a:p>
          <a:p>
            <a:pPr>
              <a:buFont typeface="Arial"/>
              <a:buChar char="•"/>
            </a:pPr>
            <a:r>
              <a:rPr lang="en-US" dirty="0" smtClean="0"/>
              <a:t>Students take turns in  bashing the correct  notion</a:t>
            </a:r>
          </a:p>
          <a:p>
            <a:pPr>
              <a:buFont typeface="Arial"/>
              <a:buChar char="•"/>
            </a:pPr>
            <a:r>
              <a:rPr lang="en-US" dirty="0" smtClean="0"/>
              <a:t>Group scores</a:t>
            </a:r>
          </a:p>
          <a:p>
            <a:pPr>
              <a:buFont typeface="Arial"/>
              <a:buChar char="•"/>
            </a:pPr>
            <a:endParaRPr lang="en-US" dirty="0"/>
          </a:p>
          <a:p>
            <a:pPr>
              <a:buFont typeface="Arial"/>
              <a:buChar char="•"/>
            </a:pPr>
            <a:endParaRPr lang="en-US" dirty="0"/>
          </a:p>
        </p:txBody>
      </p:sp>
      <p:sp>
        <p:nvSpPr>
          <p:cNvPr id="2" name="Title 1"/>
          <p:cNvSpPr>
            <a:spLocks noGrp="1"/>
          </p:cNvSpPr>
          <p:nvPr>
            <p:ph type="title"/>
          </p:nvPr>
        </p:nvSpPr>
        <p:spPr/>
        <p:txBody>
          <a:bodyPr/>
          <a:lstStyle/>
          <a:p>
            <a:r>
              <a:rPr lang="en-US" dirty="0" smtClean="0"/>
              <a:t>Newspaper bashing 2</a:t>
            </a:r>
            <a:endParaRPr lang="en-US" dirty="0"/>
          </a:p>
        </p:txBody>
      </p:sp>
    </p:spTree>
    <p:extLst>
      <p:ext uri="{BB962C8B-B14F-4D97-AF65-F5344CB8AC3E}">
        <p14:creationId xmlns:p14="http://schemas.microsoft.com/office/powerpoint/2010/main" val="35422848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err="1">
                <a:effectLst/>
              </a:rPr>
              <a:t>Rinvolucri</a:t>
            </a:r>
            <a:r>
              <a:rPr lang="en-US" dirty="0">
                <a:effectLst/>
              </a:rPr>
              <a:t>, M., &amp; Davis, P. (1995). </a:t>
            </a:r>
            <a:r>
              <a:rPr lang="en-US" i="1" dirty="0">
                <a:effectLst/>
              </a:rPr>
              <a:t>More grammar games: Cognitive, affective, and movement activities for EFL students</a:t>
            </a:r>
            <a:r>
              <a:rPr lang="en-US" dirty="0">
                <a:effectLst/>
              </a:rPr>
              <a:t>. Cambridge: Cambridge University Press</a:t>
            </a:r>
            <a:r>
              <a:rPr lang="en-US" dirty="0" smtClean="0">
                <a:effectLst/>
              </a:rPr>
              <a:t>.</a:t>
            </a:r>
          </a:p>
          <a:p>
            <a:r>
              <a:rPr lang="en-US" dirty="0"/>
              <a:t>Ur, P., &amp; Thornbury, S. (2012). </a:t>
            </a:r>
            <a:r>
              <a:rPr lang="en-US" i="1" dirty="0"/>
              <a:t>Vocabulary activities</a:t>
            </a:r>
            <a:r>
              <a:rPr lang="en-US" dirty="0"/>
              <a:t>. Cambridge: Cambridge University </a:t>
            </a:r>
            <a:r>
              <a:rPr lang="en-US" dirty="0" smtClean="0"/>
              <a:t>Press.</a:t>
            </a:r>
          </a:p>
          <a:p>
            <a:r>
              <a:rPr lang="en-US" dirty="0">
                <a:effectLst/>
              </a:rPr>
              <a:t>Hadfield, J. (1980). </a:t>
            </a:r>
            <a:r>
              <a:rPr lang="en-US" i="1" dirty="0">
                <a:effectLst/>
              </a:rPr>
              <a:t>Beginner communication games</a:t>
            </a:r>
            <a:r>
              <a:rPr lang="en-US" dirty="0" smtClean="0">
                <a:effectLst/>
              </a:rPr>
              <a:t>.</a:t>
            </a:r>
          </a:p>
          <a:p>
            <a:r>
              <a:rPr lang="en-US" dirty="0"/>
              <a:t>Wright, A., </a:t>
            </a:r>
            <a:r>
              <a:rPr lang="en-US" dirty="0" err="1"/>
              <a:t>Betteridge</a:t>
            </a:r>
            <a:r>
              <a:rPr lang="en-US" dirty="0"/>
              <a:t>, D., &amp; </a:t>
            </a:r>
            <a:r>
              <a:rPr lang="en-US" dirty="0" err="1"/>
              <a:t>Buckby</a:t>
            </a:r>
            <a:r>
              <a:rPr lang="en-US" dirty="0"/>
              <a:t>, M. (1984). </a:t>
            </a:r>
            <a:r>
              <a:rPr lang="en-US" i="1" dirty="0"/>
              <a:t>Games for language learning</a:t>
            </a:r>
            <a:r>
              <a:rPr lang="en-US" dirty="0"/>
              <a:t>. Cambridge: Cambridge University Press.</a:t>
            </a:r>
            <a:endParaRPr lang="x-none" dirty="0">
              <a:effectLst/>
            </a:endParaRPr>
          </a:p>
          <a:p>
            <a:endParaRPr lang="en-US" dirty="0"/>
          </a:p>
          <a:p>
            <a:endParaRPr lang="x-none" dirty="0">
              <a:effectLst/>
            </a:endParaRPr>
          </a:p>
          <a:p>
            <a:endParaRPr lang="en-US" dirty="0"/>
          </a:p>
        </p:txBody>
      </p:sp>
      <p:sp>
        <p:nvSpPr>
          <p:cNvPr id="2" name="Title 1"/>
          <p:cNvSpPr>
            <a:spLocks noGrp="1"/>
          </p:cNvSpPr>
          <p:nvPr>
            <p:ph type="title"/>
          </p:nvPr>
        </p:nvSpPr>
        <p:spPr/>
        <p:txBody>
          <a:bodyPr>
            <a:normAutofit/>
          </a:bodyPr>
          <a:lstStyle/>
          <a:p>
            <a:r>
              <a:rPr lang="en-US" dirty="0" smtClean="0"/>
              <a:t> Books with games</a:t>
            </a:r>
            <a:endParaRPr lang="en-US" dirty="0"/>
          </a:p>
        </p:txBody>
      </p:sp>
    </p:spTree>
    <p:extLst>
      <p:ext uri="{BB962C8B-B14F-4D97-AF65-F5344CB8AC3E}">
        <p14:creationId xmlns:p14="http://schemas.microsoft.com/office/powerpoint/2010/main" val="20570947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r>
              <a:rPr lang="en-US" dirty="0" smtClean="0"/>
              <a:t>Celce-</a:t>
            </a:r>
            <a:r>
              <a:rPr lang="en-US" dirty="0"/>
              <a:t>Murcia, M., &amp; Macintosh, L. (1979). </a:t>
            </a:r>
            <a:r>
              <a:rPr lang="en-US" i="1" dirty="0"/>
              <a:t>Teaching English as a second or foreign language, </a:t>
            </a:r>
            <a:r>
              <a:rPr lang="en-US" dirty="0"/>
              <a:t>241-257. Rowley, Ma.: Newbury House. </a:t>
            </a:r>
            <a:endParaRPr lang="en-US" dirty="0" smtClean="0"/>
          </a:p>
          <a:p>
            <a:r>
              <a:rPr lang="en-US" dirty="0" smtClean="0"/>
              <a:t>Ellis</a:t>
            </a:r>
            <a:r>
              <a:rPr lang="en-US" dirty="0"/>
              <a:t>, R. (2008). </a:t>
            </a:r>
            <a:r>
              <a:rPr lang="en-US" i="1" dirty="0"/>
              <a:t>The study of second language acquisition</a:t>
            </a:r>
            <a:r>
              <a:rPr lang="en-US" dirty="0"/>
              <a:t>. Oxford: Oxford University Press.</a:t>
            </a:r>
          </a:p>
          <a:p>
            <a:r>
              <a:rPr lang="en-US" dirty="0" smtClean="0"/>
              <a:t>Long, M, Ritchie</a:t>
            </a:r>
            <a:r>
              <a:rPr lang="en-US" dirty="0"/>
              <a:t>, W. C., &amp; Bhatia, T. K. (1996). </a:t>
            </a:r>
            <a:r>
              <a:rPr lang="en-US" i="1" dirty="0"/>
              <a:t>Handbook of second language acquisition</a:t>
            </a:r>
            <a:r>
              <a:rPr lang="en-US" dirty="0"/>
              <a:t>. San Diego: Academic Press</a:t>
            </a:r>
            <a:r>
              <a:rPr lang="en-US" dirty="0" smtClean="0"/>
              <a:t>.</a:t>
            </a:r>
          </a:p>
          <a:p>
            <a:r>
              <a:rPr lang="en-US" i="1" dirty="0"/>
              <a:t>Rubin, J. (1975). "What the "Good Language Learner" Can Teach Us". TESOL Quarterly </a:t>
            </a:r>
            <a:r>
              <a:rPr lang="en-US" b="1" i="1" dirty="0"/>
              <a:t>9</a:t>
            </a:r>
            <a:r>
              <a:rPr lang="en-US" i="1" dirty="0"/>
              <a:t> (1): 41–51. </a:t>
            </a:r>
            <a:r>
              <a:rPr lang="en-US" i="1" dirty="0">
                <a:hlinkClick r:id="rId2"/>
              </a:rPr>
              <a:t>doi:</a:t>
            </a:r>
            <a:r>
              <a:rPr lang="en-US" i="1" dirty="0">
                <a:hlinkClick r:id="rId3"/>
              </a:rPr>
              <a:t>10.2307/3586011</a:t>
            </a:r>
            <a:endParaRPr lang="en-US" i="1" dirty="0"/>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711838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`Game</a:t>
            </a:r>
            <a:r>
              <a:rPr lang="en-US" dirty="0"/>
              <a:t>' to mean </a:t>
            </a:r>
            <a:r>
              <a:rPr lang="en-US" b="1" dirty="0"/>
              <a:t>an activity which is entertaining and engaging</a:t>
            </a:r>
            <a:r>
              <a:rPr lang="en-US" dirty="0"/>
              <a:t>, often challenging, and an activity in which the learners play and usually interact with others. A testing question might be: `Would the learners be happy to do this activity in their own language</a:t>
            </a:r>
            <a:r>
              <a:rPr lang="en-US" dirty="0" smtClean="0"/>
              <a:t>?’</a:t>
            </a:r>
          </a:p>
          <a:p>
            <a:endParaRPr lang="en-US" dirty="0" smtClean="0"/>
          </a:p>
          <a:p>
            <a:pPr marL="0" indent="0">
              <a:buNone/>
            </a:pPr>
            <a:r>
              <a:rPr lang="en-US" sz="1800" i="1" dirty="0" smtClean="0"/>
              <a:t>Andrew </a:t>
            </a:r>
            <a:r>
              <a:rPr lang="en-US" sz="1800" i="1" dirty="0"/>
              <a:t>Wright. Games for Language Learning (Cambridge Handbooks for Language Teachers) (Kindle Locations 143-144). Kindle Edition. </a:t>
            </a:r>
          </a:p>
        </p:txBody>
      </p:sp>
      <p:sp>
        <p:nvSpPr>
          <p:cNvPr id="3" name="Title 2"/>
          <p:cNvSpPr>
            <a:spLocks noGrp="1"/>
          </p:cNvSpPr>
          <p:nvPr>
            <p:ph type="title"/>
          </p:nvPr>
        </p:nvSpPr>
        <p:spPr/>
        <p:txBody>
          <a:bodyPr/>
          <a:lstStyle/>
          <a:p>
            <a:r>
              <a:rPr lang="en-US" dirty="0" smtClean="0"/>
              <a:t>Game is..</a:t>
            </a:r>
            <a:endParaRPr lang="en-US" dirty="0"/>
          </a:p>
        </p:txBody>
      </p:sp>
    </p:spTree>
    <p:extLst>
      <p:ext uri="{BB962C8B-B14F-4D97-AF65-F5344CB8AC3E}">
        <p14:creationId xmlns:p14="http://schemas.microsoft.com/office/powerpoint/2010/main" val="34988374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Language Learning  is Hard Work</a:t>
            </a:r>
            <a:endParaRPr lang="en-US" dirty="0"/>
          </a:p>
        </p:txBody>
      </p:sp>
      <p:sp>
        <p:nvSpPr>
          <p:cNvPr id="4" name="Rectangle 3"/>
          <p:cNvSpPr/>
          <p:nvPr/>
        </p:nvSpPr>
        <p:spPr>
          <a:xfrm>
            <a:off x="645336" y="1977945"/>
            <a:ext cx="7868941" cy="3785652"/>
          </a:xfrm>
          <a:prstGeom prst="rect">
            <a:avLst/>
          </a:prstGeom>
        </p:spPr>
        <p:txBody>
          <a:bodyPr wrap="square">
            <a:spAutoFit/>
          </a:bodyPr>
          <a:lstStyle/>
          <a:p>
            <a:r>
              <a:rPr lang="en-US" sz="2400" dirty="0" smtClean="0"/>
              <a:t>One </a:t>
            </a:r>
            <a:r>
              <a:rPr lang="en-US" sz="2400" dirty="0"/>
              <a:t>must make an effort to understand, to repeat accurately, to adapt and to use newly understood language in conversation and in written composition. Effort is required at every moment and must be maintained over a long period of time. Games help and encourage many learners to sustain their interest and work</a:t>
            </a:r>
            <a:r>
              <a:rPr lang="en-US" sz="2400" dirty="0" smtClean="0"/>
              <a:t>.</a:t>
            </a:r>
          </a:p>
          <a:p>
            <a:endParaRPr lang="en-US" sz="2400" dirty="0"/>
          </a:p>
          <a:p>
            <a:r>
              <a:rPr lang="en-US" sz="2400" i="1" dirty="0" smtClean="0"/>
              <a:t>Andrew </a:t>
            </a:r>
            <a:r>
              <a:rPr lang="en-US" sz="2400" i="1" dirty="0"/>
              <a:t>Wright. Games for Language Learning (Cambridge Handbooks for Language Teachers) (Kindle Locations 149-150). Kindle Edition</a:t>
            </a:r>
            <a:r>
              <a:rPr lang="en-US" sz="2400" dirty="0"/>
              <a:t>. </a:t>
            </a:r>
          </a:p>
        </p:txBody>
      </p:sp>
    </p:spTree>
    <p:extLst>
      <p:ext uri="{BB962C8B-B14F-4D97-AF65-F5344CB8AC3E}">
        <p14:creationId xmlns:p14="http://schemas.microsoft.com/office/powerpoint/2010/main" val="40612094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Games involve the emotions, and the meaning of the language is thus more vividly experienced. It is, for this reason, probably better absorbed than learning based on mechanical </a:t>
            </a:r>
            <a:r>
              <a:rPr lang="en-US" dirty="0" smtClean="0"/>
              <a:t>drills</a:t>
            </a:r>
            <a:endParaRPr lang="en-US" dirty="0"/>
          </a:p>
          <a:p>
            <a:endParaRPr lang="en-US" dirty="0"/>
          </a:p>
        </p:txBody>
      </p:sp>
      <p:sp>
        <p:nvSpPr>
          <p:cNvPr id="3" name="Title 2"/>
          <p:cNvSpPr>
            <a:spLocks noGrp="1"/>
          </p:cNvSpPr>
          <p:nvPr>
            <p:ph type="title"/>
          </p:nvPr>
        </p:nvSpPr>
        <p:spPr/>
        <p:txBody>
          <a:bodyPr/>
          <a:lstStyle/>
          <a:p>
            <a:r>
              <a:rPr lang="en-US" dirty="0" smtClean="0"/>
              <a:t>Positive Emotions</a:t>
            </a:r>
            <a:endParaRPr lang="en-US" dirty="0"/>
          </a:p>
        </p:txBody>
      </p:sp>
      <p:pic>
        <p:nvPicPr>
          <p:cNvPr id="4" name="Picture 3" descr="5908269_s_123r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252" y="3818097"/>
            <a:ext cx="4150039" cy="3039904"/>
          </a:xfrm>
          <a:prstGeom prst="rect">
            <a:avLst/>
          </a:prstGeom>
        </p:spPr>
      </p:pic>
    </p:spTree>
    <p:extLst>
      <p:ext uri="{BB962C8B-B14F-4D97-AF65-F5344CB8AC3E}">
        <p14:creationId xmlns:p14="http://schemas.microsoft.com/office/powerpoint/2010/main" val="32048387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r>
              <a:rPr lang="en-US" dirty="0" smtClean="0"/>
              <a:t>Make sure students are comfortable  with the game and adjust accordingly ( culture,  speed, topic)</a:t>
            </a:r>
          </a:p>
          <a:p>
            <a:r>
              <a:rPr lang="en-US" dirty="0" smtClean="0"/>
              <a:t>Game should correspond to the lesson plan ( vocab/grammar/ listening)</a:t>
            </a:r>
          </a:p>
          <a:p>
            <a:r>
              <a:rPr lang="en-US" dirty="0" smtClean="0"/>
              <a:t>Easy instructions</a:t>
            </a:r>
          </a:p>
          <a:p>
            <a:r>
              <a:rPr lang="en-US" dirty="0" smtClean="0"/>
              <a:t> Set time limit ( 5 minutes)</a:t>
            </a:r>
          </a:p>
          <a:p>
            <a:r>
              <a:rPr lang="en-US" dirty="0" smtClean="0"/>
              <a:t>Games can be a reward + unexpected ( to break the routine)</a:t>
            </a:r>
          </a:p>
          <a:p>
            <a:endParaRPr lang="en-US" dirty="0" smtClean="0"/>
          </a:p>
          <a:p>
            <a:endParaRPr lang="en-US" dirty="0"/>
          </a:p>
        </p:txBody>
      </p:sp>
      <p:sp>
        <p:nvSpPr>
          <p:cNvPr id="2" name="Title 1"/>
          <p:cNvSpPr>
            <a:spLocks noGrp="1"/>
          </p:cNvSpPr>
          <p:nvPr>
            <p:ph type="title"/>
          </p:nvPr>
        </p:nvSpPr>
        <p:spPr/>
        <p:txBody>
          <a:bodyPr/>
          <a:lstStyle/>
          <a:p>
            <a:pPr algn="ctr"/>
            <a:r>
              <a:rPr lang="en-US" dirty="0" smtClean="0"/>
              <a:t>Basics</a:t>
            </a:r>
            <a:endParaRPr lang="en-US" dirty="0"/>
          </a:p>
        </p:txBody>
      </p:sp>
    </p:spTree>
    <p:extLst>
      <p:ext uri="{BB962C8B-B14F-4D97-AF65-F5344CB8AC3E}">
        <p14:creationId xmlns:p14="http://schemas.microsoft.com/office/powerpoint/2010/main" val="278739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Vocabulary</a:t>
            </a:r>
          </a:p>
          <a:p>
            <a:r>
              <a:rPr lang="en-US" dirty="0" smtClean="0"/>
              <a:t>Grammar</a:t>
            </a:r>
          </a:p>
          <a:p>
            <a:r>
              <a:rPr lang="en-US" dirty="0" smtClean="0"/>
              <a:t>Oral Comprehension</a:t>
            </a:r>
          </a:p>
          <a:p>
            <a:r>
              <a:rPr lang="en-US" dirty="0" smtClean="0"/>
              <a:t>Writing </a:t>
            </a:r>
          </a:p>
          <a:p>
            <a:r>
              <a:rPr lang="en-US" dirty="0"/>
              <a:t>L</a:t>
            </a:r>
            <a:r>
              <a:rPr lang="en-US" dirty="0" smtClean="0"/>
              <a:t>istening</a:t>
            </a:r>
          </a:p>
          <a:p>
            <a:endParaRPr lang="en-US" dirty="0"/>
          </a:p>
        </p:txBody>
      </p:sp>
      <p:sp>
        <p:nvSpPr>
          <p:cNvPr id="2" name="Title 1"/>
          <p:cNvSpPr>
            <a:spLocks noGrp="1"/>
          </p:cNvSpPr>
          <p:nvPr>
            <p:ph type="title"/>
          </p:nvPr>
        </p:nvSpPr>
        <p:spPr/>
        <p:txBody>
          <a:bodyPr/>
          <a:lstStyle/>
          <a:p>
            <a:r>
              <a:rPr lang="en-US" dirty="0" smtClean="0"/>
              <a:t>Games are  good for students</a:t>
            </a:r>
            <a:endParaRPr lang="en-US" dirty="0"/>
          </a:p>
        </p:txBody>
      </p:sp>
    </p:spTree>
    <p:extLst>
      <p:ext uri="{BB962C8B-B14F-4D97-AF65-F5344CB8AC3E}">
        <p14:creationId xmlns:p14="http://schemas.microsoft.com/office/powerpoint/2010/main" val="31383208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t>Game are good for teachers</a:t>
            </a:r>
            <a:endParaRPr lang="en-US" dirty="0"/>
          </a:p>
        </p:txBody>
      </p:sp>
      <p:sp>
        <p:nvSpPr>
          <p:cNvPr id="3" name="Content Placeholder 2"/>
          <p:cNvSpPr>
            <a:spLocks noGrp="1"/>
          </p:cNvSpPr>
          <p:nvPr>
            <p:ph type="body" sz="half" idx="4294967295"/>
          </p:nvPr>
        </p:nvSpPr>
        <p:spPr>
          <a:xfrm>
            <a:off x="5324475" y="2768600"/>
            <a:ext cx="3819525" cy="2420938"/>
          </a:xfrm>
        </p:spPr>
        <p:txBody>
          <a:bodyPr>
            <a:normAutofit fontScale="92500"/>
          </a:bodyPr>
          <a:lstStyle/>
          <a:p>
            <a:r>
              <a:rPr lang="en-US" dirty="0" smtClean="0"/>
              <a:t>Indicate if student know the material</a:t>
            </a:r>
          </a:p>
          <a:p>
            <a:r>
              <a:rPr lang="en-US" dirty="0" smtClean="0"/>
              <a:t>Show student’s comfort level with the language use</a:t>
            </a:r>
          </a:p>
          <a:p>
            <a:r>
              <a:rPr lang="en-US" dirty="0" smtClean="0"/>
              <a:t>Reinforce accuracy and fluency</a:t>
            </a:r>
            <a:endParaRPr lang="en-US" dirty="0"/>
          </a:p>
        </p:txBody>
      </p:sp>
      <p:pic>
        <p:nvPicPr>
          <p:cNvPr id="4" name="Picture 3" descr="tes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68600"/>
            <a:ext cx="3797300" cy="2146300"/>
          </a:xfrm>
          <a:prstGeom prst="rect">
            <a:avLst/>
          </a:prstGeom>
        </p:spPr>
      </p:pic>
    </p:spTree>
    <p:extLst>
      <p:ext uri="{BB962C8B-B14F-4D97-AF65-F5344CB8AC3E}">
        <p14:creationId xmlns:p14="http://schemas.microsoft.com/office/powerpoint/2010/main" val="42580230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632</TotalTime>
  <Words>1493</Words>
  <Application>Microsoft Macintosh PowerPoint</Application>
  <PresentationFormat>On-screen Show (4:3)</PresentationFormat>
  <Paragraphs>187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Waveform</vt:lpstr>
      <vt:lpstr>Games for your ESL class. It is silly but it works!</vt:lpstr>
      <vt:lpstr>Why games?</vt:lpstr>
      <vt:lpstr>PowerPoint Presentation</vt:lpstr>
      <vt:lpstr>Game is..</vt:lpstr>
      <vt:lpstr>Language Learning  is Hard Work</vt:lpstr>
      <vt:lpstr>Positive Emotions</vt:lpstr>
      <vt:lpstr>Basics</vt:lpstr>
      <vt:lpstr>Games are  good for students</vt:lpstr>
      <vt:lpstr> Game are good for teachers</vt:lpstr>
      <vt:lpstr>Linguists say..</vt:lpstr>
      <vt:lpstr>Learning  Styles</vt:lpstr>
      <vt:lpstr>Concrete Learners</vt:lpstr>
      <vt:lpstr>Analytical learners</vt:lpstr>
      <vt:lpstr>Communicative learners: </vt:lpstr>
      <vt:lpstr>Authority-oriented learners</vt:lpstr>
      <vt:lpstr>Good Language Learner </vt:lpstr>
      <vt:lpstr>Data on games</vt:lpstr>
      <vt:lpstr>Data</vt:lpstr>
      <vt:lpstr> Data ( 2010)</vt:lpstr>
      <vt:lpstr>Most cited</vt:lpstr>
      <vt:lpstr>Games</vt:lpstr>
      <vt:lpstr>Tech Games</vt:lpstr>
      <vt:lpstr>Games with Prep</vt:lpstr>
      <vt:lpstr>  Easy- No prep Speed Dating</vt:lpstr>
      <vt:lpstr>Stand in Line</vt:lpstr>
      <vt:lpstr>Speed dating</vt:lpstr>
      <vt:lpstr>Speed Dating Questions</vt:lpstr>
      <vt:lpstr>Guess the word</vt:lpstr>
      <vt:lpstr>Chinese whispers</vt:lpstr>
      <vt:lpstr> Memory- Standing up</vt:lpstr>
      <vt:lpstr>Colors</vt:lpstr>
      <vt:lpstr> Magenta calls  Beige</vt:lpstr>
      <vt:lpstr>Board racing game</vt:lpstr>
      <vt:lpstr>Newspaper bashing</vt:lpstr>
      <vt:lpstr>Newspaper bashing 2</vt:lpstr>
      <vt:lpstr> Books with games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in ESL class</dc:title>
  <dc:creator>Tatiana Taratynova</dc:creator>
  <cp:lastModifiedBy>Tatiana Taratynova</cp:lastModifiedBy>
  <cp:revision>76</cp:revision>
  <dcterms:created xsi:type="dcterms:W3CDTF">2016-02-20T13:58:17Z</dcterms:created>
  <dcterms:modified xsi:type="dcterms:W3CDTF">2016-02-28T19:39:34Z</dcterms:modified>
</cp:coreProperties>
</file>