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1"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9"/>
  </p:notesMasterIdLst>
  <p:sldIdLst>
    <p:sldId id="256" r:id="rId2"/>
    <p:sldId id="318" r:id="rId3"/>
    <p:sldId id="375" r:id="rId4"/>
    <p:sldId id="258" r:id="rId5"/>
    <p:sldId id="288" r:id="rId6"/>
    <p:sldId id="299" r:id="rId7"/>
    <p:sldId id="290" r:id="rId8"/>
    <p:sldId id="337" r:id="rId9"/>
    <p:sldId id="351" r:id="rId10"/>
    <p:sldId id="352" r:id="rId11"/>
    <p:sldId id="259" r:id="rId12"/>
    <p:sldId id="366" r:id="rId13"/>
    <p:sldId id="338" r:id="rId14"/>
    <p:sldId id="368" r:id="rId15"/>
    <p:sldId id="339" r:id="rId16"/>
    <p:sldId id="344" r:id="rId17"/>
    <p:sldId id="367" r:id="rId18"/>
    <p:sldId id="341" r:id="rId19"/>
    <p:sldId id="371" r:id="rId20"/>
    <p:sldId id="340" r:id="rId21"/>
    <p:sldId id="374" r:id="rId22"/>
    <p:sldId id="373" r:id="rId23"/>
    <p:sldId id="369" r:id="rId24"/>
    <p:sldId id="342" r:id="rId25"/>
    <p:sldId id="343" r:id="rId26"/>
    <p:sldId id="372" r:id="rId27"/>
    <p:sldId id="345" r:id="rId28"/>
    <p:sldId id="370" r:id="rId29"/>
    <p:sldId id="346" r:id="rId30"/>
    <p:sldId id="347" r:id="rId31"/>
    <p:sldId id="350" r:id="rId32"/>
    <p:sldId id="349" r:id="rId33"/>
    <p:sldId id="354" r:id="rId34"/>
    <p:sldId id="355" r:id="rId35"/>
    <p:sldId id="356" r:id="rId36"/>
    <p:sldId id="363" r:id="rId37"/>
    <p:sldId id="362" r:id="rId38"/>
    <p:sldId id="364" r:id="rId39"/>
    <p:sldId id="357" r:id="rId40"/>
    <p:sldId id="361" r:id="rId41"/>
    <p:sldId id="359" r:id="rId42"/>
    <p:sldId id="360" r:id="rId43"/>
    <p:sldId id="376" r:id="rId44"/>
    <p:sldId id="264" r:id="rId45"/>
    <p:sldId id="272" r:id="rId46"/>
    <p:sldId id="257" r:id="rId47"/>
    <p:sldId id="268"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C286C03-F117-436F-BE11-AD5160674901}">
          <p14:sldIdLst>
            <p14:sldId id="256"/>
            <p14:sldId id="318"/>
          </p14:sldIdLst>
        </p14:section>
        <p14:section name="THE BACKGROUND" id="{26774C17-FE19-4146-9A46-6CB131D9635C}">
          <p14:sldIdLst>
            <p14:sldId id="375"/>
          </p14:sldIdLst>
        </p14:section>
        <p14:section name="OUTCOMES" id="{6B04406D-5BE8-4818-8FAB-A74B1AA049A2}">
          <p14:sldIdLst>
            <p14:sldId id="258"/>
          </p14:sldIdLst>
        </p14:section>
        <p14:section name="Icebreaker" id="{3AAC4EE3-0AEC-48B1-B1FB-8E55FC05349C}">
          <p14:sldIdLst>
            <p14:sldId id="288"/>
            <p14:sldId id="299"/>
            <p14:sldId id="290"/>
          </p14:sldIdLst>
        </p14:section>
        <p14:section name="RELEVANCY" id="{3B78F7FF-84B5-4AF2-9D38-AF2D642044B4}">
          <p14:sldIdLst>
            <p14:sldId id="337"/>
          </p14:sldIdLst>
        </p14:section>
        <p14:section name="The Essence of Writing" id="{DA7A3877-D0BD-496E-BA16-6018D4BFF3F6}">
          <p14:sldIdLst>
            <p14:sldId id="351"/>
            <p14:sldId id="352"/>
            <p14:sldId id="259"/>
            <p14:sldId id="366"/>
            <p14:sldId id="338"/>
            <p14:sldId id="368"/>
            <p14:sldId id="339"/>
            <p14:sldId id="344"/>
            <p14:sldId id="367"/>
            <p14:sldId id="341"/>
            <p14:sldId id="371"/>
            <p14:sldId id="340"/>
            <p14:sldId id="374"/>
            <p14:sldId id="373"/>
            <p14:sldId id="369"/>
            <p14:sldId id="342"/>
            <p14:sldId id="343"/>
            <p14:sldId id="372"/>
            <p14:sldId id="345"/>
            <p14:sldId id="370"/>
          </p14:sldIdLst>
        </p14:section>
        <p14:section name="Writing Exercise" id="{983887B7-6DF8-4A40-B05D-968DB65F799D}">
          <p14:sldIdLst>
            <p14:sldId id="346"/>
            <p14:sldId id="347"/>
            <p14:sldId id="350"/>
            <p14:sldId id="349"/>
            <p14:sldId id="354"/>
            <p14:sldId id="355"/>
            <p14:sldId id="356"/>
            <p14:sldId id="363"/>
            <p14:sldId id="362"/>
            <p14:sldId id="364"/>
            <p14:sldId id="357"/>
            <p14:sldId id="361"/>
            <p14:sldId id="359"/>
            <p14:sldId id="360"/>
            <p14:sldId id="376"/>
          </p14:sldIdLst>
        </p14:section>
        <p14:section name="TAKEAWAYS" id="{F6EFF707-C7FF-421E-8BDA-335498B8B9B4}">
          <p14:sldIdLst>
            <p14:sldId id="264"/>
          </p14:sldIdLst>
        </p14:section>
        <p14:section name="WARP UP" id="{B8548F89-BE46-4B7A-AAFA-AE61EEC56EBE}">
          <p14:sldIdLst>
            <p14:sldId id="272"/>
          </p14:sldIdLst>
        </p14:section>
        <p14:section name="SOURCES" id="{8A9498FD-B36C-41F6-BB85-BD2F9A2C8723}">
          <p14:sldIdLst>
            <p14:sldId id="257"/>
          </p14:sldIdLst>
        </p14:section>
        <p14:section name="THANK YOU" id="{AC9215F5-CEE0-4122-A774-C0796B2BDA0A}">
          <p14:sldIdLst>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883" autoAdjust="0"/>
  </p:normalViewPr>
  <p:slideViewPr>
    <p:cSldViewPr snapToGrid="0">
      <p:cViewPr varScale="1">
        <p:scale>
          <a:sx n="64" d="100"/>
          <a:sy n="64" d="100"/>
        </p:scale>
        <p:origin x="680"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C0C88-C206-4134-9977-066835E495F5}" type="datetimeFigureOut">
              <a:rPr lang="en-US" smtClean="0"/>
              <a:t>4/14/2023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DDC46-EA59-430A-B2EF-B0947D7571CC}" type="slidenum">
              <a:rPr lang="en-US" smtClean="0"/>
              <a:t>‹#›</a:t>
            </a:fld>
            <a:endParaRPr lang="en-US"/>
          </a:p>
        </p:txBody>
      </p:sp>
    </p:spTree>
    <p:extLst>
      <p:ext uri="{BB962C8B-B14F-4D97-AF65-F5344CB8AC3E}">
        <p14:creationId xmlns:p14="http://schemas.microsoft.com/office/powerpoint/2010/main" val="333551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omper.com/life/spring-riddles"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https://padlet.com/comfortdavismingot/Bookmarks</a:t>
            </a:r>
          </a:p>
          <a:p>
            <a:endParaRPr lang="en-US" dirty="0"/>
          </a:p>
        </p:txBody>
      </p:sp>
      <p:sp>
        <p:nvSpPr>
          <p:cNvPr id="4" name="Slide Number Placeholder 3"/>
          <p:cNvSpPr>
            <a:spLocks noGrp="1"/>
          </p:cNvSpPr>
          <p:nvPr>
            <p:ph type="sldNum" sz="quarter" idx="5"/>
          </p:nvPr>
        </p:nvSpPr>
        <p:spPr/>
        <p:txBody>
          <a:bodyPr/>
          <a:lstStyle/>
          <a:p>
            <a:fld id="{836DDC46-EA59-430A-B2EF-B0947D7571CC}" type="slidenum">
              <a:rPr lang="en-US" smtClean="0"/>
              <a:t>5</a:t>
            </a:fld>
            <a:endParaRPr lang="en-US"/>
          </a:p>
        </p:txBody>
      </p:sp>
    </p:spTree>
    <p:extLst>
      <p:ext uri="{BB962C8B-B14F-4D97-AF65-F5344CB8AC3E}">
        <p14:creationId xmlns:p14="http://schemas.microsoft.com/office/powerpoint/2010/main" val="162192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Department of Education</a:t>
            </a:r>
          </a:p>
          <a:p>
            <a:r>
              <a:rPr lang="en-US" dirty="0"/>
              <a:t>https://www.ed.gov/coronavirus/supporting-students-during-covid-19-pandemic#:~:text=Data%20collected%20before%20and%20during,critical%20school%20services%20and%20extracurricular</a:t>
            </a:r>
          </a:p>
        </p:txBody>
      </p:sp>
      <p:sp>
        <p:nvSpPr>
          <p:cNvPr id="4" name="Slide Number Placeholder 3"/>
          <p:cNvSpPr>
            <a:spLocks noGrp="1"/>
          </p:cNvSpPr>
          <p:nvPr>
            <p:ph type="sldNum" sz="quarter" idx="5"/>
          </p:nvPr>
        </p:nvSpPr>
        <p:spPr/>
        <p:txBody>
          <a:bodyPr/>
          <a:lstStyle/>
          <a:p>
            <a:fld id="{836DDC46-EA59-430A-B2EF-B0947D7571CC}" type="slidenum">
              <a:rPr lang="en-US" smtClean="0"/>
              <a:t>45</a:t>
            </a:fld>
            <a:endParaRPr lang="en-US"/>
          </a:p>
        </p:txBody>
      </p:sp>
    </p:spTree>
    <p:extLst>
      <p:ext uri="{BB962C8B-B14F-4D97-AF65-F5344CB8AC3E}">
        <p14:creationId xmlns:p14="http://schemas.microsoft.com/office/powerpoint/2010/main" val="3726342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hlinkClick r:id="rId3"/>
              </a:rPr>
              <a:t>25 Spring Riddles About Bunnies, Flowers, &amp; Birds - Romper</a:t>
            </a:r>
          </a:p>
          <a:p>
            <a:r>
              <a:rPr lang="en-US" u="sng" dirty="0">
                <a:hlinkClick r:id="rId3"/>
              </a:rPr>
              <a:t>https://www.romper.com › life › spring-riddles</a:t>
            </a:r>
          </a:p>
          <a:p>
            <a:endParaRPr lang="en-US" dirty="0"/>
          </a:p>
        </p:txBody>
      </p:sp>
      <p:sp>
        <p:nvSpPr>
          <p:cNvPr id="4" name="Slide Number Placeholder 3"/>
          <p:cNvSpPr>
            <a:spLocks noGrp="1"/>
          </p:cNvSpPr>
          <p:nvPr>
            <p:ph type="sldNum" sz="quarter" idx="5"/>
          </p:nvPr>
        </p:nvSpPr>
        <p:spPr/>
        <p:txBody>
          <a:bodyPr/>
          <a:lstStyle/>
          <a:p>
            <a:fld id="{836DDC46-EA59-430A-B2EF-B0947D7571CC}" type="slidenum">
              <a:rPr lang="en-US" smtClean="0"/>
              <a:t>46</a:t>
            </a:fld>
            <a:endParaRPr lang="en-US"/>
          </a:p>
        </p:txBody>
      </p:sp>
    </p:spTree>
    <p:extLst>
      <p:ext uri="{BB962C8B-B14F-4D97-AF65-F5344CB8AC3E}">
        <p14:creationId xmlns:p14="http://schemas.microsoft.com/office/powerpoint/2010/main" val="2162473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ACCF7F-2339-490D-B9E4-28F129E8D71C}" type="datetimeFigureOut">
              <a:rPr lang="en-US" smtClean="0"/>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8A625A-586B-43E4-BCC8-FC96E13EF711}" type="slidenum">
              <a:rPr lang="en-US" smtClean="0"/>
              <a:t>‹#›</a:t>
            </a:fld>
            <a:endParaRPr lang="en-US" dirty="0"/>
          </a:p>
        </p:txBody>
      </p:sp>
    </p:spTree>
    <p:extLst>
      <p:ext uri="{BB962C8B-B14F-4D97-AF65-F5344CB8AC3E}">
        <p14:creationId xmlns:p14="http://schemas.microsoft.com/office/powerpoint/2010/main" val="95890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ACCF7F-2339-490D-B9E4-28F129E8D71C}" type="datetimeFigureOut">
              <a:rPr lang="en-US" smtClean="0"/>
              <a:t>4/14/2023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8A625A-586B-43E4-BCC8-FC96E13EF711}" type="slidenum">
              <a:rPr lang="en-US" smtClean="0"/>
              <a:t>‹#›</a:t>
            </a:fld>
            <a:endParaRPr lang="en-US" dirty="0"/>
          </a:p>
        </p:txBody>
      </p:sp>
    </p:spTree>
    <p:extLst>
      <p:ext uri="{BB962C8B-B14F-4D97-AF65-F5344CB8AC3E}">
        <p14:creationId xmlns:p14="http://schemas.microsoft.com/office/powerpoint/2010/main" val="496391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ACCF7F-2339-490D-B9E4-28F129E8D71C}" type="datetimeFigureOut">
              <a:rPr lang="en-US" smtClean="0"/>
              <a:t>4/14/2023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8A625A-586B-43E4-BCC8-FC96E13EF711}" type="slidenum">
              <a:rPr lang="en-US" smtClean="0"/>
              <a:t>‹#›</a:t>
            </a:fld>
            <a:endParaRPr lang="en-US" dirty="0"/>
          </a:p>
        </p:txBody>
      </p:sp>
    </p:spTree>
    <p:extLst>
      <p:ext uri="{BB962C8B-B14F-4D97-AF65-F5344CB8AC3E}">
        <p14:creationId xmlns:p14="http://schemas.microsoft.com/office/powerpoint/2010/main" val="382739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ACCF7F-2339-490D-B9E4-28F129E8D71C}" type="datetimeFigureOut">
              <a:rPr lang="en-US" smtClean="0"/>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8A625A-586B-43E4-BCC8-FC96E13EF711}" type="slidenum">
              <a:rPr lang="en-US" smtClean="0"/>
              <a:t>‹#›</a:t>
            </a:fld>
            <a:endParaRPr lang="en-US" dirty="0"/>
          </a:p>
        </p:txBody>
      </p:sp>
    </p:spTree>
    <p:extLst>
      <p:ext uri="{BB962C8B-B14F-4D97-AF65-F5344CB8AC3E}">
        <p14:creationId xmlns:p14="http://schemas.microsoft.com/office/powerpoint/2010/main" val="3247627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ACCF7F-2339-490D-B9E4-28F129E8D71C}" type="datetimeFigureOut">
              <a:rPr lang="en-US" smtClean="0"/>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8A625A-586B-43E4-BCC8-FC96E13EF711}" type="slidenum">
              <a:rPr lang="en-US" smtClean="0"/>
              <a:t>‹#›</a:t>
            </a:fld>
            <a:endParaRPr lang="en-US" dirty="0"/>
          </a:p>
        </p:txBody>
      </p:sp>
    </p:spTree>
    <p:extLst>
      <p:ext uri="{BB962C8B-B14F-4D97-AF65-F5344CB8AC3E}">
        <p14:creationId xmlns:p14="http://schemas.microsoft.com/office/powerpoint/2010/main" val="2733467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EACCF7F-2339-490D-B9E4-28F129E8D71C}" type="datetimeFigureOut">
              <a:rPr lang="en-US" smtClean="0"/>
              <a:t>4/14/2023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AA8A625A-586B-43E4-BCC8-FC96E13EF711}" type="slidenum">
              <a:rPr lang="en-US" smtClean="0"/>
              <a:t>‹#›</a:t>
            </a:fld>
            <a:endParaRPr lang="en-US" dirty="0"/>
          </a:p>
        </p:txBody>
      </p:sp>
    </p:spTree>
    <p:extLst>
      <p:ext uri="{BB962C8B-B14F-4D97-AF65-F5344CB8AC3E}">
        <p14:creationId xmlns:p14="http://schemas.microsoft.com/office/powerpoint/2010/main" val="1679402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EEACCF7F-2339-490D-B9E4-28F129E8D71C}" type="datetimeFigureOut">
              <a:rPr lang="en-US" smtClean="0"/>
              <a:t>4/14/2023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AA8A625A-586B-43E4-BCC8-FC96E13EF711}" type="slidenum">
              <a:rPr lang="en-US" smtClean="0"/>
              <a:t>‹#›</a:t>
            </a:fld>
            <a:endParaRPr lang="en-US" dirty="0"/>
          </a:p>
        </p:txBody>
      </p:sp>
    </p:spTree>
    <p:extLst>
      <p:ext uri="{BB962C8B-B14F-4D97-AF65-F5344CB8AC3E}">
        <p14:creationId xmlns:p14="http://schemas.microsoft.com/office/powerpoint/2010/main" val="2523300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EEACCF7F-2339-490D-B9E4-28F129E8D71C}" type="datetimeFigureOut">
              <a:rPr lang="en-US" smtClean="0"/>
              <a:t>4/14/2023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AA8A625A-586B-43E4-BCC8-FC96E13EF711}" type="slidenum">
              <a:rPr lang="en-US" smtClean="0"/>
              <a:t>‹#›</a:t>
            </a:fld>
            <a:endParaRPr lang="en-US" dirty="0"/>
          </a:p>
        </p:txBody>
      </p:sp>
    </p:spTree>
    <p:extLst>
      <p:ext uri="{BB962C8B-B14F-4D97-AF65-F5344CB8AC3E}">
        <p14:creationId xmlns:p14="http://schemas.microsoft.com/office/powerpoint/2010/main" val="3601219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EACCF7F-2339-490D-B9E4-28F129E8D71C}" type="datetimeFigureOut">
              <a:rPr lang="en-US" smtClean="0"/>
              <a:t>4/14/2023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8A625A-586B-43E4-BCC8-FC96E13EF711}" type="slidenum">
              <a:rPr lang="en-US" smtClean="0"/>
              <a:t>‹#›</a:t>
            </a:fld>
            <a:endParaRPr lang="en-US" dirty="0"/>
          </a:p>
        </p:txBody>
      </p:sp>
    </p:spTree>
    <p:extLst>
      <p:ext uri="{BB962C8B-B14F-4D97-AF65-F5344CB8AC3E}">
        <p14:creationId xmlns:p14="http://schemas.microsoft.com/office/powerpoint/2010/main" val="1245988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EEACCF7F-2339-490D-B9E4-28F129E8D71C}" type="datetimeFigureOut">
              <a:rPr lang="en-US" smtClean="0"/>
              <a:t>4/14/2023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AA8A625A-586B-43E4-BCC8-FC96E13EF711}" type="slidenum">
              <a:rPr lang="en-US" smtClean="0"/>
              <a:t>‹#›</a:t>
            </a:fld>
            <a:endParaRPr lang="en-US" dirty="0"/>
          </a:p>
        </p:txBody>
      </p:sp>
    </p:spTree>
    <p:extLst>
      <p:ext uri="{BB962C8B-B14F-4D97-AF65-F5344CB8AC3E}">
        <p14:creationId xmlns:p14="http://schemas.microsoft.com/office/powerpoint/2010/main" val="211393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EEACCF7F-2339-490D-B9E4-28F129E8D71C}" type="datetimeFigureOut">
              <a:rPr lang="en-US" smtClean="0"/>
              <a:t>4/14/2023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AA8A625A-586B-43E4-BCC8-FC96E13EF711}" type="slidenum">
              <a:rPr lang="en-US" smtClean="0"/>
              <a:t>‹#›</a:t>
            </a:fld>
            <a:endParaRPr lang="en-US" dirty="0"/>
          </a:p>
        </p:txBody>
      </p:sp>
    </p:spTree>
    <p:extLst>
      <p:ext uri="{BB962C8B-B14F-4D97-AF65-F5344CB8AC3E}">
        <p14:creationId xmlns:p14="http://schemas.microsoft.com/office/powerpoint/2010/main" val="4044075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EEACCF7F-2339-490D-B9E4-28F129E8D71C}" type="datetimeFigureOut">
              <a:rPr lang="en-US" smtClean="0"/>
              <a:t>4/14/2023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AA8A625A-586B-43E4-BCC8-FC96E13EF711}" type="slidenum">
              <a:rPr lang="en-US" smtClean="0"/>
              <a:t>‹#›</a:t>
            </a:fld>
            <a:endParaRPr lang="en-US" dirty="0"/>
          </a:p>
        </p:txBody>
      </p:sp>
    </p:spTree>
    <p:extLst>
      <p:ext uri="{BB962C8B-B14F-4D97-AF65-F5344CB8AC3E}">
        <p14:creationId xmlns:p14="http://schemas.microsoft.com/office/powerpoint/2010/main" val="203017254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omfort.Mingot@montgomerycollege.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exels.com/photo/photo-of-person-writing-on-notebook-3183162/"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ublicdomainpictures.net/en/view-image.php?image=263860&amp;picture=feedback-survey-review"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blog.scielo.org/en/2019/04/30/potential-advantages-and-disadvantages-in-the-publication-of-reviews/"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ft.vanderbilt.edu/guides-sub-pages/pedagogy-for-professional-schools-and-students/"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publicdomainpictures.net/view-image.php?image=153583&amp;picture=caribbean-beach-with-palms" TargetMode="Externa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eslkidsgames.com/2017/10/esl-game-photographic-memory.html/esl-game_-photographic-memory"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blog.ncce.org/2019/02/22/guest-post-building-literacy-with-actively-learn/"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stileex.xyz/es/programas-tratamiento-textos-online/"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s://www.kudoboard.com/boards/fa1qARNH"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psycnet.apa.org/doi/10.1037/0022-0663.100.4.87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rawpixel.com/image/107004/thank-you-note-cup-coffee" TargetMode="External"/><Relationship Id="rId2" Type="http://schemas.openxmlformats.org/officeDocument/2006/relationships/image" Target="../media/image12.1"/><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ourses.lumenlearning.com/suny-styleguide/chapter/rhetorical-context/"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BC19F-27EF-459D-8FEA-964B45896497}"/>
              </a:ext>
            </a:extLst>
          </p:cNvPr>
          <p:cNvSpPr>
            <a:spLocks noGrp="1"/>
          </p:cNvSpPr>
          <p:nvPr>
            <p:ph type="ctrTitle"/>
          </p:nvPr>
        </p:nvSpPr>
        <p:spPr>
          <a:xfrm>
            <a:off x="1767016" y="1298448"/>
            <a:ext cx="6618032" cy="1691887"/>
          </a:xfrm>
        </p:spPr>
        <p:txBody>
          <a:bodyPr>
            <a:normAutofit fontScale="90000"/>
          </a:bodyPr>
          <a:lstStyle/>
          <a:p>
            <a:r>
              <a:rPr lang="en-US" sz="6000" dirty="0"/>
              <a:t>Supporting Writing in the class</a:t>
            </a:r>
          </a:p>
        </p:txBody>
      </p:sp>
      <p:sp>
        <p:nvSpPr>
          <p:cNvPr id="3" name="Subtitle 2">
            <a:extLst>
              <a:ext uri="{FF2B5EF4-FFF2-40B4-BE49-F238E27FC236}">
                <a16:creationId xmlns:a16="http://schemas.microsoft.com/office/drawing/2014/main" id="{78AB273D-6614-4319-9523-25A8A3E04213}"/>
              </a:ext>
            </a:extLst>
          </p:cNvPr>
          <p:cNvSpPr>
            <a:spLocks noGrp="1"/>
          </p:cNvSpPr>
          <p:nvPr>
            <p:ph type="subTitle" idx="1"/>
          </p:nvPr>
        </p:nvSpPr>
        <p:spPr>
          <a:xfrm>
            <a:off x="1371600" y="3319670"/>
            <a:ext cx="7327557" cy="2239882"/>
          </a:xfrm>
        </p:spPr>
        <p:txBody>
          <a:bodyPr>
            <a:noAutofit/>
          </a:bodyPr>
          <a:lstStyle/>
          <a:p>
            <a:r>
              <a:rPr lang="en-US" sz="3600" dirty="0">
                <a:solidFill>
                  <a:srgbClr val="0070C0"/>
                </a:solidFill>
              </a:rPr>
              <a:t>Presenter: Comfort Davis Mingot M.Ed. </a:t>
            </a:r>
            <a:r>
              <a:rPr lang="en-US" sz="3600" dirty="0">
                <a:solidFill>
                  <a:srgbClr val="0070C0"/>
                </a:solidFill>
                <a:hlinkClick r:id="rId2">
                  <a:extLst>
                    <a:ext uri="{A12FA001-AC4F-418D-AE19-62706E023703}">
                      <ahyp:hlinkClr xmlns:ahyp="http://schemas.microsoft.com/office/drawing/2018/hyperlinkcolor" val="tx"/>
                    </a:ext>
                  </a:extLst>
                </a:hlinkClick>
              </a:rPr>
              <a:t>Comfort.Mingot@montgomerycollege.edu</a:t>
            </a:r>
            <a:r>
              <a:rPr lang="en-US" sz="3600" dirty="0">
                <a:solidFill>
                  <a:srgbClr val="0070C0"/>
                </a:solidFill>
              </a:rPr>
              <a:t> </a:t>
            </a:r>
          </a:p>
        </p:txBody>
      </p:sp>
    </p:spTree>
    <p:extLst>
      <p:ext uri="{BB962C8B-B14F-4D97-AF65-F5344CB8AC3E}">
        <p14:creationId xmlns:p14="http://schemas.microsoft.com/office/powerpoint/2010/main" val="917493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7687-C79B-4E9A-8740-1F1A29AF0B97}"/>
              </a:ext>
            </a:extLst>
          </p:cNvPr>
          <p:cNvSpPr>
            <a:spLocks noGrp="1"/>
          </p:cNvSpPr>
          <p:nvPr>
            <p:ph type="title"/>
          </p:nvPr>
        </p:nvSpPr>
        <p:spPr/>
        <p:txBody>
          <a:bodyPr>
            <a:normAutofit/>
          </a:bodyPr>
          <a:lstStyle/>
          <a:p>
            <a:r>
              <a:rPr lang="en-US" dirty="0"/>
              <a:t>Describing essential elements of effective interventions for teaching and supporting written expression.</a:t>
            </a:r>
          </a:p>
        </p:txBody>
      </p:sp>
      <p:pic>
        <p:nvPicPr>
          <p:cNvPr id="5" name="Content Placeholder 4">
            <a:extLst>
              <a:ext uri="{FF2B5EF4-FFF2-40B4-BE49-F238E27FC236}">
                <a16:creationId xmlns:a16="http://schemas.microsoft.com/office/drawing/2014/main" id="{72C758B1-69E3-439F-9D69-8B23FC1693A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68738" y="985509"/>
            <a:ext cx="7315200" cy="4877456"/>
          </a:xfrm>
        </p:spPr>
      </p:pic>
    </p:spTree>
    <p:extLst>
      <p:ext uri="{BB962C8B-B14F-4D97-AF65-F5344CB8AC3E}">
        <p14:creationId xmlns:p14="http://schemas.microsoft.com/office/powerpoint/2010/main" val="1531426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4839-1702-4176-9D94-3A4CDDA3118D}"/>
              </a:ext>
            </a:extLst>
          </p:cNvPr>
          <p:cNvSpPr>
            <a:spLocks noGrp="1"/>
          </p:cNvSpPr>
          <p:nvPr>
            <p:ph type="title"/>
          </p:nvPr>
        </p:nvSpPr>
        <p:spPr/>
        <p:txBody>
          <a:bodyPr>
            <a:normAutofit/>
          </a:bodyPr>
          <a:lstStyle/>
          <a:p>
            <a:r>
              <a:rPr lang="en-US" dirty="0"/>
              <a:t>Describing essential element of Writing in the Advanced level and GED  classes</a:t>
            </a:r>
          </a:p>
        </p:txBody>
      </p:sp>
      <p:sp>
        <p:nvSpPr>
          <p:cNvPr id="3" name="Content Placeholder 2">
            <a:extLst>
              <a:ext uri="{FF2B5EF4-FFF2-40B4-BE49-F238E27FC236}">
                <a16:creationId xmlns:a16="http://schemas.microsoft.com/office/drawing/2014/main" id="{930D4DBC-5273-45C3-AD2F-F1CACB2BDDCC}"/>
              </a:ext>
            </a:extLst>
          </p:cNvPr>
          <p:cNvSpPr>
            <a:spLocks noGrp="1"/>
          </p:cNvSpPr>
          <p:nvPr>
            <p:ph idx="1"/>
          </p:nvPr>
        </p:nvSpPr>
        <p:spPr/>
        <p:txBody>
          <a:bodyPr>
            <a:normAutofit/>
          </a:bodyPr>
          <a:lstStyle/>
          <a:p>
            <a:r>
              <a:rPr lang="en-US" sz="4000" dirty="0"/>
              <a:t>Students at the advanced level or GED level need to be challenged in order to improve. They need to be able to utilize the language skills( syntax, word choice, mechanic, etc.) they have acquired through hard work.</a:t>
            </a:r>
          </a:p>
        </p:txBody>
      </p:sp>
    </p:spTree>
    <p:extLst>
      <p:ext uri="{BB962C8B-B14F-4D97-AF65-F5344CB8AC3E}">
        <p14:creationId xmlns:p14="http://schemas.microsoft.com/office/powerpoint/2010/main" val="2916851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3CAC2-010D-4606-8E65-2E848AD49DF4}"/>
              </a:ext>
            </a:extLst>
          </p:cNvPr>
          <p:cNvSpPr>
            <a:spLocks noGrp="1"/>
          </p:cNvSpPr>
          <p:nvPr>
            <p:ph type="title"/>
          </p:nvPr>
        </p:nvSpPr>
        <p:spPr/>
        <p:txBody>
          <a:bodyPr/>
          <a:lstStyle/>
          <a:p>
            <a:r>
              <a:rPr lang="en-US" dirty="0"/>
              <a:t>An effective intervention for teaching and Supporting Writing in the </a:t>
            </a:r>
            <a:br>
              <a:rPr lang="en-US" dirty="0"/>
            </a:br>
            <a:r>
              <a:rPr lang="en-US" dirty="0"/>
              <a:t>Advanced level and GED classes</a:t>
            </a:r>
          </a:p>
        </p:txBody>
      </p:sp>
      <p:sp>
        <p:nvSpPr>
          <p:cNvPr id="3" name="Content Placeholder 2">
            <a:extLst>
              <a:ext uri="{FF2B5EF4-FFF2-40B4-BE49-F238E27FC236}">
                <a16:creationId xmlns:a16="http://schemas.microsoft.com/office/drawing/2014/main" id="{B4A5C5F8-B0A1-424C-9AAC-03BB081B3F0E}"/>
              </a:ext>
            </a:extLst>
          </p:cNvPr>
          <p:cNvSpPr>
            <a:spLocks noGrp="1"/>
          </p:cNvSpPr>
          <p:nvPr>
            <p:ph idx="1"/>
          </p:nvPr>
        </p:nvSpPr>
        <p:spPr/>
        <p:txBody>
          <a:bodyPr>
            <a:normAutofit fontScale="92500"/>
          </a:bodyPr>
          <a:lstStyle/>
          <a:p>
            <a:r>
              <a:rPr lang="en-US" sz="4800" dirty="0"/>
              <a:t>At this level, they are in the position to write about topics that they feel strongly about. For example, an opinionated topic will be a great way to have advanced and </a:t>
            </a:r>
            <a:br>
              <a:rPr lang="en-US" sz="4800" dirty="0"/>
            </a:br>
            <a:r>
              <a:rPr lang="en-US" sz="4800" dirty="0"/>
              <a:t>GED students practice their language skills.</a:t>
            </a:r>
          </a:p>
          <a:p>
            <a:endParaRPr lang="en-US" dirty="0"/>
          </a:p>
        </p:txBody>
      </p:sp>
    </p:spTree>
    <p:extLst>
      <p:ext uri="{BB962C8B-B14F-4D97-AF65-F5344CB8AC3E}">
        <p14:creationId xmlns:p14="http://schemas.microsoft.com/office/powerpoint/2010/main" val="1307505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7498-4091-4EC0-AFBB-A37673BDCFB8}"/>
              </a:ext>
            </a:extLst>
          </p:cNvPr>
          <p:cNvSpPr>
            <a:spLocks noGrp="1"/>
          </p:cNvSpPr>
          <p:nvPr>
            <p:ph type="title"/>
          </p:nvPr>
        </p:nvSpPr>
        <p:spPr/>
        <p:txBody>
          <a:bodyPr/>
          <a:lstStyle/>
          <a:p>
            <a:r>
              <a:rPr lang="en-US" dirty="0"/>
              <a:t>Opinion Topics</a:t>
            </a:r>
            <a:br>
              <a:rPr lang="en-US" dirty="0"/>
            </a:br>
            <a:endParaRPr lang="en-US" dirty="0"/>
          </a:p>
        </p:txBody>
      </p:sp>
      <p:sp>
        <p:nvSpPr>
          <p:cNvPr id="3" name="Content Placeholder 2">
            <a:extLst>
              <a:ext uri="{FF2B5EF4-FFF2-40B4-BE49-F238E27FC236}">
                <a16:creationId xmlns:a16="http://schemas.microsoft.com/office/drawing/2014/main" id="{F20BD00F-D3EC-44AC-96C3-586DB3C9AE7D}"/>
              </a:ext>
            </a:extLst>
          </p:cNvPr>
          <p:cNvSpPr>
            <a:spLocks noGrp="1"/>
          </p:cNvSpPr>
          <p:nvPr>
            <p:ph idx="1"/>
          </p:nvPr>
        </p:nvSpPr>
        <p:spPr/>
        <p:txBody>
          <a:bodyPr/>
          <a:lstStyle/>
          <a:p>
            <a:pPr marL="0" indent="0">
              <a:buNone/>
            </a:pPr>
            <a:endParaRPr lang="en-US" dirty="0"/>
          </a:p>
          <a:p>
            <a:r>
              <a:rPr lang="en-US" sz="4000" dirty="0"/>
              <a:t>Process food</a:t>
            </a:r>
          </a:p>
          <a:p>
            <a:r>
              <a:rPr lang="en-US" sz="4000" dirty="0"/>
              <a:t>Recycling</a:t>
            </a:r>
          </a:p>
          <a:p>
            <a:r>
              <a:rPr lang="en-US" sz="4000" dirty="0"/>
              <a:t>School policies on plagiarism</a:t>
            </a:r>
          </a:p>
          <a:p>
            <a:r>
              <a:rPr lang="en-US" sz="4000" dirty="0"/>
              <a:t>Use of cell phones in the classroom</a:t>
            </a:r>
          </a:p>
          <a:p>
            <a:r>
              <a:rPr lang="en-US" sz="4000" dirty="0"/>
              <a:t>Daylight saving</a:t>
            </a:r>
          </a:p>
        </p:txBody>
      </p:sp>
    </p:spTree>
    <p:extLst>
      <p:ext uri="{BB962C8B-B14F-4D97-AF65-F5344CB8AC3E}">
        <p14:creationId xmlns:p14="http://schemas.microsoft.com/office/powerpoint/2010/main" val="892480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0B75-CBB4-48FE-84C5-8CA5F9AB1E1A}"/>
              </a:ext>
            </a:extLst>
          </p:cNvPr>
          <p:cNvSpPr>
            <a:spLocks noGrp="1"/>
          </p:cNvSpPr>
          <p:nvPr>
            <p:ph type="title"/>
          </p:nvPr>
        </p:nvSpPr>
        <p:spPr/>
        <p:txBody>
          <a:bodyPr/>
          <a:lstStyle/>
          <a:p>
            <a:r>
              <a:rPr lang="en-US" dirty="0"/>
              <a:t> Say  or write in the chat additional opinion topics that you are thinking of</a:t>
            </a:r>
          </a:p>
        </p:txBody>
      </p:sp>
      <p:pic>
        <p:nvPicPr>
          <p:cNvPr id="5" name="Content Placeholder 4">
            <a:extLst>
              <a:ext uri="{FF2B5EF4-FFF2-40B4-BE49-F238E27FC236}">
                <a16:creationId xmlns:a16="http://schemas.microsoft.com/office/drawing/2014/main" id="{678082E1-780B-4E57-B4D7-D86A0B634A2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68149" y="355395"/>
            <a:ext cx="7374834" cy="5793857"/>
          </a:xfrm>
        </p:spPr>
      </p:pic>
    </p:spTree>
    <p:extLst>
      <p:ext uri="{BB962C8B-B14F-4D97-AF65-F5344CB8AC3E}">
        <p14:creationId xmlns:p14="http://schemas.microsoft.com/office/powerpoint/2010/main" val="3214050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4393D-19E6-418B-B6F2-04813D385875}"/>
              </a:ext>
            </a:extLst>
          </p:cNvPr>
          <p:cNvSpPr>
            <a:spLocks noGrp="1"/>
          </p:cNvSpPr>
          <p:nvPr>
            <p:ph type="title"/>
          </p:nvPr>
        </p:nvSpPr>
        <p:spPr/>
        <p:txBody>
          <a:bodyPr/>
          <a:lstStyle/>
          <a:p>
            <a:r>
              <a:rPr lang="en-US" dirty="0"/>
              <a:t>Approach and strategy</a:t>
            </a:r>
          </a:p>
        </p:txBody>
      </p:sp>
      <p:sp>
        <p:nvSpPr>
          <p:cNvPr id="3" name="Content Placeholder 2">
            <a:extLst>
              <a:ext uri="{FF2B5EF4-FFF2-40B4-BE49-F238E27FC236}">
                <a16:creationId xmlns:a16="http://schemas.microsoft.com/office/drawing/2014/main" id="{5C246F14-EC99-436B-AEBB-2E4AFC8EC971}"/>
              </a:ext>
            </a:extLst>
          </p:cNvPr>
          <p:cNvSpPr>
            <a:spLocks noGrp="1"/>
          </p:cNvSpPr>
          <p:nvPr>
            <p:ph idx="1"/>
          </p:nvPr>
        </p:nvSpPr>
        <p:spPr/>
        <p:txBody>
          <a:bodyPr>
            <a:normAutofit/>
          </a:bodyPr>
          <a:lstStyle/>
          <a:p>
            <a:r>
              <a:rPr lang="en-US" sz="4800" dirty="0"/>
              <a:t>Student should be encouraged to support their point of views with reasonable and substantial arguments.</a:t>
            </a:r>
          </a:p>
        </p:txBody>
      </p:sp>
    </p:spTree>
    <p:extLst>
      <p:ext uri="{BB962C8B-B14F-4D97-AF65-F5344CB8AC3E}">
        <p14:creationId xmlns:p14="http://schemas.microsoft.com/office/powerpoint/2010/main" val="1596703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525A1-9054-4FFB-BAA8-33894880004F}"/>
              </a:ext>
            </a:extLst>
          </p:cNvPr>
          <p:cNvSpPr>
            <a:spLocks noGrp="1"/>
          </p:cNvSpPr>
          <p:nvPr>
            <p:ph type="title"/>
          </p:nvPr>
        </p:nvSpPr>
        <p:spPr/>
        <p:txBody>
          <a:bodyPr/>
          <a:lstStyle/>
          <a:p>
            <a:r>
              <a:rPr lang="en-US" dirty="0"/>
              <a:t>Describing essential element of Writing in the Intermediate to Beginning level  classes</a:t>
            </a:r>
          </a:p>
        </p:txBody>
      </p:sp>
      <p:sp>
        <p:nvSpPr>
          <p:cNvPr id="3" name="Content Placeholder 2">
            <a:extLst>
              <a:ext uri="{FF2B5EF4-FFF2-40B4-BE49-F238E27FC236}">
                <a16:creationId xmlns:a16="http://schemas.microsoft.com/office/drawing/2014/main" id="{342A0A95-D7AE-45C1-BF40-8CFF3E2EA899}"/>
              </a:ext>
            </a:extLst>
          </p:cNvPr>
          <p:cNvSpPr>
            <a:spLocks noGrp="1"/>
          </p:cNvSpPr>
          <p:nvPr>
            <p:ph idx="1"/>
          </p:nvPr>
        </p:nvSpPr>
        <p:spPr/>
        <p:txBody>
          <a:bodyPr>
            <a:normAutofit/>
          </a:bodyPr>
          <a:lstStyle/>
          <a:p>
            <a:r>
              <a:rPr lang="en-US" sz="4800" dirty="0"/>
              <a:t>Students at the Intermediate to Beginning levels acquired vocabulary and utilize them to express their thoughts and perspectives.</a:t>
            </a:r>
          </a:p>
        </p:txBody>
      </p:sp>
    </p:spTree>
    <p:extLst>
      <p:ext uri="{BB962C8B-B14F-4D97-AF65-F5344CB8AC3E}">
        <p14:creationId xmlns:p14="http://schemas.microsoft.com/office/powerpoint/2010/main" val="4231267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CD8FC-7E83-4EE9-84E2-2ED688A4E189}"/>
              </a:ext>
            </a:extLst>
          </p:cNvPr>
          <p:cNvSpPr>
            <a:spLocks noGrp="1"/>
          </p:cNvSpPr>
          <p:nvPr>
            <p:ph type="title"/>
          </p:nvPr>
        </p:nvSpPr>
        <p:spPr/>
        <p:txBody>
          <a:bodyPr/>
          <a:lstStyle/>
          <a:p>
            <a:r>
              <a:rPr lang="en-US" dirty="0"/>
              <a:t>An effective intervention for teaching and Supporting Writing in intermediate to beginning level  classes</a:t>
            </a:r>
          </a:p>
        </p:txBody>
      </p:sp>
      <p:sp>
        <p:nvSpPr>
          <p:cNvPr id="3" name="Content Placeholder 2">
            <a:extLst>
              <a:ext uri="{FF2B5EF4-FFF2-40B4-BE49-F238E27FC236}">
                <a16:creationId xmlns:a16="http://schemas.microsoft.com/office/drawing/2014/main" id="{FD676AC5-4D33-445F-A18B-60EBEC854853}"/>
              </a:ext>
            </a:extLst>
          </p:cNvPr>
          <p:cNvSpPr>
            <a:spLocks noGrp="1"/>
          </p:cNvSpPr>
          <p:nvPr>
            <p:ph idx="1"/>
          </p:nvPr>
        </p:nvSpPr>
        <p:spPr/>
        <p:txBody>
          <a:bodyPr/>
          <a:lstStyle/>
          <a:p>
            <a:r>
              <a:rPr lang="en-US" sz="3600" dirty="0"/>
              <a:t>Vocabulary knowledge is essential to writing.</a:t>
            </a:r>
          </a:p>
          <a:p>
            <a:r>
              <a:rPr lang="en-US" sz="3600" dirty="0"/>
              <a:t>The more vocabulary students know and can use properly in context, the better prepared they are  to  write about advantages and disadvantages or comparison and contrast.  </a:t>
            </a:r>
          </a:p>
          <a:p>
            <a:endParaRPr lang="en-US" dirty="0"/>
          </a:p>
        </p:txBody>
      </p:sp>
    </p:spTree>
    <p:extLst>
      <p:ext uri="{BB962C8B-B14F-4D97-AF65-F5344CB8AC3E}">
        <p14:creationId xmlns:p14="http://schemas.microsoft.com/office/powerpoint/2010/main" val="3798547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E6C29-ECE2-4A33-B14B-3688D9DFCDC2}"/>
              </a:ext>
            </a:extLst>
          </p:cNvPr>
          <p:cNvSpPr>
            <a:spLocks noGrp="1"/>
          </p:cNvSpPr>
          <p:nvPr>
            <p:ph type="title"/>
          </p:nvPr>
        </p:nvSpPr>
        <p:spPr/>
        <p:txBody>
          <a:bodyPr/>
          <a:lstStyle/>
          <a:p>
            <a:r>
              <a:rPr lang="en-US" dirty="0"/>
              <a:t>Advantage and Disadvantage</a:t>
            </a:r>
            <a:br>
              <a:rPr lang="en-US" dirty="0"/>
            </a:br>
            <a:r>
              <a:rPr lang="en-US" dirty="0"/>
              <a:t>Topics</a:t>
            </a:r>
          </a:p>
        </p:txBody>
      </p:sp>
      <p:sp>
        <p:nvSpPr>
          <p:cNvPr id="3" name="Content Placeholder 2">
            <a:extLst>
              <a:ext uri="{FF2B5EF4-FFF2-40B4-BE49-F238E27FC236}">
                <a16:creationId xmlns:a16="http://schemas.microsoft.com/office/drawing/2014/main" id="{02AEA529-3D6A-4523-975C-6CE889611BB7}"/>
              </a:ext>
            </a:extLst>
          </p:cNvPr>
          <p:cNvSpPr>
            <a:spLocks noGrp="1"/>
          </p:cNvSpPr>
          <p:nvPr>
            <p:ph idx="1"/>
          </p:nvPr>
        </p:nvSpPr>
        <p:spPr/>
        <p:txBody>
          <a:bodyPr>
            <a:normAutofit/>
          </a:bodyPr>
          <a:lstStyle/>
          <a:p>
            <a:r>
              <a:rPr lang="en-US" sz="4000" dirty="0"/>
              <a:t>Cell phones </a:t>
            </a:r>
          </a:p>
          <a:p>
            <a:r>
              <a:rPr lang="en-US" sz="4000" dirty="0"/>
              <a:t>Online shopping</a:t>
            </a:r>
          </a:p>
          <a:p>
            <a:r>
              <a:rPr lang="en-US" sz="4000" dirty="0"/>
              <a:t>Social media</a:t>
            </a:r>
          </a:p>
          <a:p>
            <a:r>
              <a:rPr lang="en-US" sz="4000" dirty="0"/>
              <a:t>Fast food</a:t>
            </a:r>
          </a:p>
          <a:p>
            <a:r>
              <a:rPr lang="en-US" sz="4000" dirty="0"/>
              <a:t>Immigration</a:t>
            </a:r>
          </a:p>
          <a:p>
            <a:r>
              <a:rPr lang="en-US" sz="4000" dirty="0"/>
              <a:t> Freedom of expression</a:t>
            </a:r>
          </a:p>
          <a:p>
            <a:r>
              <a:rPr lang="en-US" sz="4000" dirty="0"/>
              <a:t>Owing a business</a:t>
            </a:r>
          </a:p>
        </p:txBody>
      </p:sp>
    </p:spTree>
    <p:extLst>
      <p:ext uri="{BB962C8B-B14F-4D97-AF65-F5344CB8AC3E}">
        <p14:creationId xmlns:p14="http://schemas.microsoft.com/office/powerpoint/2010/main" val="2797880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AB7B8-850D-4CED-A553-D6DCEC515070}"/>
              </a:ext>
            </a:extLst>
          </p:cNvPr>
          <p:cNvSpPr>
            <a:spLocks noGrp="1"/>
          </p:cNvSpPr>
          <p:nvPr>
            <p:ph type="title"/>
          </p:nvPr>
        </p:nvSpPr>
        <p:spPr/>
        <p:txBody>
          <a:bodyPr/>
          <a:lstStyle/>
          <a:p>
            <a:r>
              <a:rPr lang="en-US" dirty="0"/>
              <a:t>Say  or write in the chat additional Advantage and Disadvantage</a:t>
            </a:r>
            <a:br>
              <a:rPr lang="en-US" dirty="0"/>
            </a:br>
            <a:r>
              <a:rPr lang="en-US" dirty="0"/>
              <a:t> topics that you are thinking of</a:t>
            </a:r>
          </a:p>
        </p:txBody>
      </p:sp>
      <p:pic>
        <p:nvPicPr>
          <p:cNvPr id="5" name="Content Placeholder 4">
            <a:extLst>
              <a:ext uri="{FF2B5EF4-FFF2-40B4-BE49-F238E27FC236}">
                <a16:creationId xmlns:a16="http://schemas.microsoft.com/office/drawing/2014/main" id="{4325B520-E77D-4A68-9BFF-190DDD39151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91701" y="695739"/>
            <a:ext cx="7321958" cy="5347251"/>
          </a:xfrm>
        </p:spPr>
      </p:pic>
      <p:sp>
        <p:nvSpPr>
          <p:cNvPr id="6" name="TextBox 5">
            <a:extLst>
              <a:ext uri="{FF2B5EF4-FFF2-40B4-BE49-F238E27FC236}">
                <a16:creationId xmlns:a16="http://schemas.microsoft.com/office/drawing/2014/main" id="{305ABDD5-FA73-47E8-95A2-5C7B70998A3B}"/>
              </a:ext>
            </a:extLst>
          </p:cNvPr>
          <p:cNvSpPr txBox="1"/>
          <p:nvPr/>
        </p:nvSpPr>
        <p:spPr>
          <a:xfrm>
            <a:off x="5396948" y="4194313"/>
            <a:ext cx="3488635" cy="230832"/>
          </a:xfrm>
          <a:prstGeom prst="rect">
            <a:avLst/>
          </a:prstGeom>
          <a:noFill/>
        </p:spPr>
        <p:txBody>
          <a:bodyPr wrap="square" rtlCol="0">
            <a:spAutoFit/>
          </a:bodyPr>
          <a:lstStyle/>
          <a:p>
            <a:r>
              <a:rPr lang="en-US" sz="900">
                <a:hlinkClick r:id="rId3" tooltip="https://blog.scielo.org/en/2019/04/30/potential-advantages-and-disadvantages-in-the-publication-of-reviews/"/>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3697502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0A307-9A39-4297-9020-C5AB52446ABA}"/>
              </a:ext>
            </a:extLst>
          </p:cNvPr>
          <p:cNvSpPr>
            <a:spLocks noGrp="1"/>
          </p:cNvSpPr>
          <p:nvPr>
            <p:ph type="title"/>
          </p:nvPr>
        </p:nvSpPr>
        <p:spPr/>
        <p:txBody>
          <a:bodyPr/>
          <a:lstStyle/>
          <a:p>
            <a:r>
              <a:rPr lang="en-US" dirty="0"/>
              <a:t>Writing in the classroom</a:t>
            </a:r>
          </a:p>
        </p:txBody>
      </p:sp>
      <p:pic>
        <p:nvPicPr>
          <p:cNvPr id="4" name="Content Placeholder 3">
            <a:extLst>
              <a:ext uri="{FF2B5EF4-FFF2-40B4-BE49-F238E27FC236}">
                <a16:creationId xmlns:a16="http://schemas.microsoft.com/office/drawing/2014/main" id="{9DDDD6E8-CDE4-4367-BC3D-2E42CA88D3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4281128" y="397388"/>
            <a:ext cx="6077973" cy="7010399"/>
          </a:xfrm>
          <a:prstGeom prst="rect">
            <a:avLst/>
          </a:prstGeom>
        </p:spPr>
      </p:pic>
    </p:spTree>
    <p:extLst>
      <p:ext uri="{BB962C8B-B14F-4D97-AF65-F5344CB8AC3E}">
        <p14:creationId xmlns:p14="http://schemas.microsoft.com/office/powerpoint/2010/main" val="694503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78DFA-4A31-4BAA-AA0D-BF182E797968}"/>
              </a:ext>
            </a:extLst>
          </p:cNvPr>
          <p:cNvSpPr>
            <a:spLocks noGrp="1"/>
          </p:cNvSpPr>
          <p:nvPr>
            <p:ph type="title"/>
          </p:nvPr>
        </p:nvSpPr>
        <p:spPr/>
        <p:txBody>
          <a:bodyPr/>
          <a:lstStyle/>
          <a:p>
            <a:r>
              <a:rPr lang="en-US" dirty="0"/>
              <a:t>Approach and strategy</a:t>
            </a:r>
          </a:p>
        </p:txBody>
      </p:sp>
      <p:sp>
        <p:nvSpPr>
          <p:cNvPr id="3" name="Content Placeholder 2">
            <a:extLst>
              <a:ext uri="{FF2B5EF4-FFF2-40B4-BE49-F238E27FC236}">
                <a16:creationId xmlns:a16="http://schemas.microsoft.com/office/drawing/2014/main" id="{2F137042-98F7-4294-BC72-1430AC991FB8}"/>
              </a:ext>
            </a:extLst>
          </p:cNvPr>
          <p:cNvSpPr>
            <a:spLocks noGrp="1"/>
          </p:cNvSpPr>
          <p:nvPr>
            <p:ph idx="1"/>
          </p:nvPr>
        </p:nvSpPr>
        <p:spPr/>
        <p:txBody>
          <a:bodyPr>
            <a:normAutofit/>
          </a:bodyPr>
          <a:lstStyle/>
          <a:p>
            <a:r>
              <a:rPr lang="en-US" sz="4000" dirty="0"/>
              <a:t>Students should be encouraged to use the vocabulary they know to think of advantages and disadvantages.</a:t>
            </a:r>
          </a:p>
          <a:p>
            <a:r>
              <a:rPr lang="en-US" sz="4000" dirty="0"/>
              <a:t>They should utilize the point by point  or subject by subject method.</a:t>
            </a:r>
          </a:p>
        </p:txBody>
      </p:sp>
    </p:spTree>
    <p:extLst>
      <p:ext uri="{BB962C8B-B14F-4D97-AF65-F5344CB8AC3E}">
        <p14:creationId xmlns:p14="http://schemas.microsoft.com/office/powerpoint/2010/main" val="2389795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88DE-1E2B-48F2-8B33-26055DE9C97B}"/>
              </a:ext>
            </a:extLst>
          </p:cNvPr>
          <p:cNvSpPr>
            <a:spLocks noGrp="1"/>
          </p:cNvSpPr>
          <p:nvPr>
            <p:ph type="title"/>
          </p:nvPr>
        </p:nvSpPr>
        <p:spPr/>
        <p:txBody>
          <a:bodyPr/>
          <a:lstStyle/>
          <a:p>
            <a:r>
              <a:rPr lang="en-US" dirty="0"/>
              <a:t>Subject by Subject and Point by Point</a:t>
            </a:r>
          </a:p>
        </p:txBody>
      </p:sp>
      <p:pic>
        <p:nvPicPr>
          <p:cNvPr id="1026" name="Picture 2" descr="Comparison subject by subject or point by point | Essay ...">
            <a:extLst>
              <a:ext uri="{FF2B5EF4-FFF2-40B4-BE49-F238E27FC236}">
                <a16:creationId xmlns:a16="http://schemas.microsoft.com/office/drawing/2014/main" id="{3185B867-351C-4687-9219-840EAE7625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83884" y="1047418"/>
            <a:ext cx="6600380" cy="5303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892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1C14-7788-4269-A51D-51AC6BA81A02}"/>
              </a:ext>
            </a:extLst>
          </p:cNvPr>
          <p:cNvSpPr>
            <a:spLocks noGrp="1"/>
          </p:cNvSpPr>
          <p:nvPr>
            <p:ph type="title"/>
          </p:nvPr>
        </p:nvSpPr>
        <p:spPr/>
        <p:txBody>
          <a:bodyPr/>
          <a:lstStyle/>
          <a:p>
            <a:r>
              <a:rPr lang="en-US" dirty="0"/>
              <a:t>Point by Point</a:t>
            </a:r>
          </a:p>
        </p:txBody>
      </p:sp>
      <p:sp>
        <p:nvSpPr>
          <p:cNvPr id="3" name="Content Placeholder 2">
            <a:extLst>
              <a:ext uri="{FF2B5EF4-FFF2-40B4-BE49-F238E27FC236}">
                <a16:creationId xmlns:a16="http://schemas.microsoft.com/office/drawing/2014/main" id="{B66426E6-04F5-4045-A4D7-3A72AE914FCA}"/>
              </a:ext>
            </a:extLst>
          </p:cNvPr>
          <p:cNvSpPr>
            <a:spLocks noGrp="1"/>
          </p:cNvSpPr>
          <p:nvPr>
            <p:ph idx="1"/>
          </p:nvPr>
        </p:nvSpPr>
        <p:spPr/>
        <p:txBody>
          <a:bodyPr/>
          <a:lstStyle/>
          <a:p>
            <a:pPr marL="0" indent="0">
              <a:buNone/>
            </a:pPr>
            <a:r>
              <a:rPr lang="en-US" sz="2400" dirty="0"/>
              <a:t>The point-by-point method essay is a kind of writing form in which a writer discusses the similarities and differences of two topics or ideas consecutively. In other words, one aspect of a subject and the same aspect of the second subject are discussed within the same paragraph in a point-by-point method.</a:t>
            </a:r>
          </a:p>
          <a:p>
            <a:pPr marL="0" indent="0">
              <a:buNone/>
            </a:pPr>
            <a:endParaRPr lang="en-US" sz="2400" dirty="0"/>
          </a:p>
          <a:p>
            <a:endParaRPr lang="en-US" dirty="0"/>
          </a:p>
        </p:txBody>
      </p:sp>
    </p:spTree>
    <p:extLst>
      <p:ext uri="{BB962C8B-B14F-4D97-AF65-F5344CB8AC3E}">
        <p14:creationId xmlns:p14="http://schemas.microsoft.com/office/powerpoint/2010/main" val="3871115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08F1F-A005-4C22-A45A-BD7495084DBE}"/>
              </a:ext>
            </a:extLst>
          </p:cNvPr>
          <p:cNvSpPr>
            <a:spLocks noGrp="1"/>
          </p:cNvSpPr>
          <p:nvPr>
            <p:ph type="title"/>
          </p:nvPr>
        </p:nvSpPr>
        <p:spPr/>
        <p:txBody>
          <a:bodyPr/>
          <a:lstStyle/>
          <a:p>
            <a:r>
              <a:rPr lang="en-US" dirty="0"/>
              <a:t>Multiple levels</a:t>
            </a:r>
          </a:p>
        </p:txBody>
      </p:sp>
      <p:pic>
        <p:nvPicPr>
          <p:cNvPr id="5" name="Content Placeholder 4">
            <a:extLst>
              <a:ext uri="{FF2B5EF4-FFF2-40B4-BE49-F238E27FC236}">
                <a16:creationId xmlns:a16="http://schemas.microsoft.com/office/drawing/2014/main" id="{1B47F24A-8437-4CFB-AC75-53791933110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68738" y="1040024"/>
            <a:ext cx="7315200" cy="4768426"/>
          </a:xfrm>
        </p:spPr>
      </p:pic>
      <p:sp>
        <p:nvSpPr>
          <p:cNvPr id="6" name="TextBox 5">
            <a:extLst>
              <a:ext uri="{FF2B5EF4-FFF2-40B4-BE49-F238E27FC236}">
                <a16:creationId xmlns:a16="http://schemas.microsoft.com/office/drawing/2014/main" id="{C9EFE981-6778-43C9-9A03-8694859F18F3}"/>
              </a:ext>
            </a:extLst>
          </p:cNvPr>
          <p:cNvSpPr txBox="1"/>
          <p:nvPr/>
        </p:nvSpPr>
        <p:spPr>
          <a:xfrm>
            <a:off x="3868738" y="5808450"/>
            <a:ext cx="7315200" cy="230832"/>
          </a:xfrm>
          <a:prstGeom prst="rect">
            <a:avLst/>
          </a:prstGeom>
          <a:noFill/>
        </p:spPr>
        <p:txBody>
          <a:bodyPr wrap="square" rtlCol="0">
            <a:spAutoFit/>
          </a:bodyPr>
          <a:lstStyle/>
          <a:p>
            <a:r>
              <a:rPr lang="en-US" sz="900">
                <a:hlinkClick r:id="rId3" tooltip="https://cft.vanderbilt.edu/guides-sub-pages/pedagogy-for-professional-schools-and-students/"/>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2168675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527E8-BCA1-4EB1-99E1-DFCD79C5821E}"/>
              </a:ext>
            </a:extLst>
          </p:cNvPr>
          <p:cNvSpPr>
            <a:spLocks noGrp="1"/>
          </p:cNvSpPr>
          <p:nvPr>
            <p:ph type="title"/>
          </p:nvPr>
        </p:nvSpPr>
        <p:spPr/>
        <p:txBody>
          <a:bodyPr/>
          <a:lstStyle/>
          <a:p>
            <a:r>
              <a:rPr lang="en-US" dirty="0"/>
              <a:t>Describing essential element of Writing in the multiple levels classes</a:t>
            </a:r>
          </a:p>
        </p:txBody>
      </p:sp>
      <p:sp>
        <p:nvSpPr>
          <p:cNvPr id="3" name="Content Placeholder 2">
            <a:extLst>
              <a:ext uri="{FF2B5EF4-FFF2-40B4-BE49-F238E27FC236}">
                <a16:creationId xmlns:a16="http://schemas.microsoft.com/office/drawing/2014/main" id="{BFD8091C-DC8E-428D-B582-54AD046BC2C1}"/>
              </a:ext>
            </a:extLst>
          </p:cNvPr>
          <p:cNvSpPr>
            <a:spLocks noGrp="1"/>
          </p:cNvSpPr>
          <p:nvPr>
            <p:ph idx="1"/>
          </p:nvPr>
        </p:nvSpPr>
        <p:spPr/>
        <p:txBody>
          <a:bodyPr>
            <a:normAutofit/>
          </a:bodyPr>
          <a:lstStyle/>
          <a:p>
            <a:r>
              <a:rPr lang="en-US" sz="4400" dirty="0"/>
              <a:t>At the multi level, students need to be provided with writing assignments that require them to use lots of description and expressions to properly communicate about a personal memory.</a:t>
            </a:r>
          </a:p>
        </p:txBody>
      </p:sp>
    </p:spTree>
    <p:extLst>
      <p:ext uri="{BB962C8B-B14F-4D97-AF65-F5344CB8AC3E}">
        <p14:creationId xmlns:p14="http://schemas.microsoft.com/office/powerpoint/2010/main" val="946070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59975-673A-4059-87A2-E8F4FA837155}"/>
              </a:ext>
            </a:extLst>
          </p:cNvPr>
          <p:cNvSpPr>
            <a:spLocks noGrp="1"/>
          </p:cNvSpPr>
          <p:nvPr>
            <p:ph type="title"/>
          </p:nvPr>
        </p:nvSpPr>
        <p:spPr/>
        <p:txBody>
          <a:bodyPr/>
          <a:lstStyle/>
          <a:p>
            <a:r>
              <a:rPr lang="en-US" dirty="0"/>
              <a:t>Memories Topics</a:t>
            </a:r>
          </a:p>
        </p:txBody>
      </p:sp>
      <p:sp>
        <p:nvSpPr>
          <p:cNvPr id="3" name="Content Placeholder 2">
            <a:extLst>
              <a:ext uri="{FF2B5EF4-FFF2-40B4-BE49-F238E27FC236}">
                <a16:creationId xmlns:a16="http://schemas.microsoft.com/office/drawing/2014/main" id="{754B29AE-501A-4672-BBFD-468E875DB961}"/>
              </a:ext>
            </a:extLst>
          </p:cNvPr>
          <p:cNvSpPr>
            <a:spLocks noGrp="1"/>
          </p:cNvSpPr>
          <p:nvPr>
            <p:ph idx="1"/>
          </p:nvPr>
        </p:nvSpPr>
        <p:spPr/>
        <p:txBody>
          <a:bodyPr/>
          <a:lstStyle/>
          <a:p>
            <a:r>
              <a:rPr lang="en-US" sz="4000" dirty="0"/>
              <a:t>Memorable holidays</a:t>
            </a:r>
          </a:p>
          <a:p>
            <a:r>
              <a:rPr lang="en-US" sz="4000" dirty="0"/>
              <a:t>Life in country of origin (how it was compared to now)</a:t>
            </a:r>
          </a:p>
          <a:p>
            <a:r>
              <a:rPr lang="en-US" sz="4000" dirty="0"/>
              <a:t>Childhood best friend</a:t>
            </a:r>
          </a:p>
          <a:p>
            <a:r>
              <a:rPr lang="en-US" sz="4000" dirty="0"/>
              <a:t>Best vacation time</a:t>
            </a:r>
          </a:p>
          <a:p>
            <a:r>
              <a:rPr lang="en-US" sz="4000" dirty="0"/>
              <a:t>Event that changed life</a:t>
            </a:r>
          </a:p>
          <a:p>
            <a:pPr marL="0" indent="0">
              <a:buNone/>
            </a:pPr>
            <a:endParaRPr lang="en-US" dirty="0"/>
          </a:p>
        </p:txBody>
      </p:sp>
    </p:spTree>
    <p:extLst>
      <p:ext uri="{BB962C8B-B14F-4D97-AF65-F5344CB8AC3E}">
        <p14:creationId xmlns:p14="http://schemas.microsoft.com/office/powerpoint/2010/main" val="49563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79F5F-5729-483C-97ED-F43FE7837E03}"/>
              </a:ext>
            </a:extLst>
          </p:cNvPr>
          <p:cNvSpPr>
            <a:spLocks noGrp="1"/>
          </p:cNvSpPr>
          <p:nvPr>
            <p:ph type="title"/>
          </p:nvPr>
        </p:nvSpPr>
        <p:spPr/>
        <p:txBody>
          <a:bodyPr/>
          <a:lstStyle/>
          <a:p>
            <a:r>
              <a:rPr lang="en-US" dirty="0"/>
              <a:t>Say  or write in the chat additional Memories Topics</a:t>
            </a:r>
            <a:br>
              <a:rPr lang="en-US" dirty="0"/>
            </a:br>
            <a:r>
              <a:rPr lang="en-US" dirty="0"/>
              <a:t>  that you are thinking of</a:t>
            </a:r>
          </a:p>
        </p:txBody>
      </p:sp>
      <p:pic>
        <p:nvPicPr>
          <p:cNvPr id="4" name="Content Placeholder 3">
            <a:extLst>
              <a:ext uri="{FF2B5EF4-FFF2-40B4-BE49-F238E27FC236}">
                <a16:creationId xmlns:a16="http://schemas.microsoft.com/office/drawing/2014/main" id="{E77F3368-291A-42D4-AEC6-BB600413475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68738" y="985837"/>
            <a:ext cx="7315200" cy="4876800"/>
          </a:xfrm>
        </p:spPr>
      </p:pic>
      <p:sp>
        <p:nvSpPr>
          <p:cNvPr id="6" name="TextBox 5">
            <a:extLst>
              <a:ext uri="{FF2B5EF4-FFF2-40B4-BE49-F238E27FC236}">
                <a16:creationId xmlns:a16="http://schemas.microsoft.com/office/drawing/2014/main" id="{FE83B073-4615-41DB-B5A2-F1C2830EF193}"/>
              </a:ext>
            </a:extLst>
          </p:cNvPr>
          <p:cNvSpPr txBox="1"/>
          <p:nvPr/>
        </p:nvSpPr>
        <p:spPr>
          <a:xfrm>
            <a:off x="7424530" y="4538661"/>
            <a:ext cx="2207170" cy="369332"/>
          </a:xfrm>
          <a:prstGeom prst="rect">
            <a:avLst/>
          </a:prstGeom>
          <a:noFill/>
        </p:spPr>
        <p:txBody>
          <a:bodyPr wrap="square" rtlCol="0">
            <a:spAutoFit/>
          </a:bodyPr>
          <a:lstStyle/>
          <a:p>
            <a:r>
              <a:rPr lang="en-US" sz="900" dirty="0">
                <a:hlinkClick r:id="rId4" tooltip="https://eslkidsgames.com/2017/10/esl-game-photographic-memory.html/esl-game_-photographic-memory"/>
              </a:rPr>
              <a:t>This Photo</a:t>
            </a:r>
            <a:r>
              <a:rPr lang="en-US" sz="900" dirty="0"/>
              <a:t> by Unknown Author is licensed under </a:t>
            </a:r>
            <a:r>
              <a:rPr lang="en-US" sz="900" dirty="0">
                <a:hlinkClick r:id="rId5" tooltip="https://creativecommons.org/licenses/by-nc-sa/3.0/"/>
              </a:rPr>
              <a:t>CC BY-SA-NC</a:t>
            </a:r>
            <a:endParaRPr lang="en-US" sz="900" dirty="0"/>
          </a:p>
        </p:txBody>
      </p:sp>
    </p:spTree>
    <p:extLst>
      <p:ext uri="{BB962C8B-B14F-4D97-AF65-F5344CB8AC3E}">
        <p14:creationId xmlns:p14="http://schemas.microsoft.com/office/powerpoint/2010/main" val="3860887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51B9D-1544-4858-BEF6-B48BB370669D}"/>
              </a:ext>
            </a:extLst>
          </p:cNvPr>
          <p:cNvSpPr>
            <a:spLocks noGrp="1"/>
          </p:cNvSpPr>
          <p:nvPr>
            <p:ph type="title"/>
          </p:nvPr>
        </p:nvSpPr>
        <p:spPr/>
        <p:txBody>
          <a:bodyPr/>
          <a:lstStyle/>
          <a:p>
            <a:r>
              <a:rPr lang="en-US" dirty="0"/>
              <a:t>An effective intervention for teaching and Supporting Writing in the Multi level classes</a:t>
            </a:r>
          </a:p>
        </p:txBody>
      </p:sp>
      <p:sp>
        <p:nvSpPr>
          <p:cNvPr id="3" name="Content Placeholder 2">
            <a:extLst>
              <a:ext uri="{FF2B5EF4-FFF2-40B4-BE49-F238E27FC236}">
                <a16:creationId xmlns:a16="http://schemas.microsoft.com/office/drawing/2014/main" id="{6E49AFAC-CCF9-4DFB-B2C5-A557AFEEF45C}"/>
              </a:ext>
            </a:extLst>
          </p:cNvPr>
          <p:cNvSpPr>
            <a:spLocks noGrp="1"/>
          </p:cNvSpPr>
          <p:nvPr>
            <p:ph idx="1"/>
          </p:nvPr>
        </p:nvSpPr>
        <p:spPr/>
        <p:txBody>
          <a:bodyPr/>
          <a:lstStyle/>
          <a:p>
            <a:r>
              <a:rPr lang="en-US" sz="4800" dirty="0"/>
              <a:t>Students should be encouraged to use adjective to show and tell the event they are writing about.</a:t>
            </a:r>
          </a:p>
          <a:p>
            <a:endParaRPr lang="en-US" dirty="0"/>
          </a:p>
        </p:txBody>
      </p:sp>
    </p:spTree>
    <p:extLst>
      <p:ext uri="{BB962C8B-B14F-4D97-AF65-F5344CB8AC3E}">
        <p14:creationId xmlns:p14="http://schemas.microsoft.com/office/powerpoint/2010/main" val="2139390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AF0CE-5DDD-447C-9722-DB76960F2724}"/>
              </a:ext>
            </a:extLst>
          </p:cNvPr>
          <p:cNvSpPr>
            <a:spLocks noGrp="1"/>
          </p:cNvSpPr>
          <p:nvPr>
            <p:ph type="title"/>
          </p:nvPr>
        </p:nvSpPr>
        <p:spPr/>
        <p:txBody>
          <a:bodyPr/>
          <a:lstStyle/>
          <a:p>
            <a:r>
              <a:rPr lang="en-US" dirty="0"/>
              <a:t>Approach and strategies</a:t>
            </a:r>
          </a:p>
        </p:txBody>
      </p:sp>
      <p:sp>
        <p:nvSpPr>
          <p:cNvPr id="3" name="Content Placeholder 2">
            <a:extLst>
              <a:ext uri="{FF2B5EF4-FFF2-40B4-BE49-F238E27FC236}">
                <a16:creationId xmlns:a16="http://schemas.microsoft.com/office/drawing/2014/main" id="{7D8D589E-2606-4AD5-9F1F-F136F5E9DA06}"/>
              </a:ext>
            </a:extLst>
          </p:cNvPr>
          <p:cNvSpPr>
            <a:spLocks noGrp="1"/>
          </p:cNvSpPr>
          <p:nvPr>
            <p:ph idx="1"/>
          </p:nvPr>
        </p:nvSpPr>
        <p:spPr/>
        <p:txBody>
          <a:bodyPr/>
          <a:lstStyle/>
          <a:p>
            <a:r>
              <a:rPr lang="en-US" sz="3600" dirty="0"/>
              <a:t>When  writing  descriptive pieces, students are writing for their audience to have an understanding of a person, place, or thing. Students  should try to make the object that they are describing come alive for their readers. Their readers should  use  their imagination and picture what is being described in their minds.</a:t>
            </a:r>
          </a:p>
          <a:p>
            <a:endParaRPr lang="en-US" dirty="0"/>
          </a:p>
        </p:txBody>
      </p:sp>
    </p:spTree>
    <p:extLst>
      <p:ext uri="{BB962C8B-B14F-4D97-AF65-F5344CB8AC3E}">
        <p14:creationId xmlns:p14="http://schemas.microsoft.com/office/powerpoint/2010/main" val="47978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EA33-3632-4E1C-8C37-87FF720EDD6C}"/>
              </a:ext>
            </a:extLst>
          </p:cNvPr>
          <p:cNvSpPr>
            <a:spLocks noGrp="1"/>
          </p:cNvSpPr>
          <p:nvPr>
            <p:ph type="title"/>
          </p:nvPr>
        </p:nvSpPr>
        <p:spPr/>
        <p:txBody>
          <a:bodyPr/>
          <a:lstStyle/>
          <a:p>
            <a:r>
              <a:rPr lang="en-US" dirty="0"/>
              <a:t>Summary Writing Exercise</a:t>
            </a:r>
          </a:p>
        </p:txBody>
      </p:sp>
      <p:sp>
        <p:nvSpPr>
          <p:cNvPr id="3" name="Content Placeholder 2">
            <a:extLst>
              <a:ext uri="{FF2B5EF4-FFF2-40B4-BE49-F238E27FC236}">
                <a16:creationId xmlns:a16="http://schemas.microsoft.com/office/drawing/2014/main" id="{39EC8079-DE4E-4D11-989E-1D66012C7EE3}"/>
              </a:ext>
            </a:extLst>
          </p:cNvPr>
          <p:cNvSpPr>
            <a:spLocks noGrp="1"/>
          </p:cNvSpPr>
          <p:nvPr>
            <p:ph idx="1"/>
          </p:nvPr>
        </p:nvSpPr>
        <p:spPr/>
        <p:txBody>
          <a:bodyPr>
            <a:normAutofit/>
          </a:bodyPr>
          <a:lstStyle/>
          <a:p>
            <a:r>
              <a:rPr lang="en-US" sz="3600" dirty="0"/>
              <a:t>Summary writing can be an invaluable skill for ESL students. This lesson equips teachers with classroom exercises and activities designed to teach summary writing to  students of varying English language abilities.</a:t>
            </a:r>
          </a:p>
        </p:txBody>
      </p:sp>
    </p:spTree>
    <p:extLst>
      <p:ext uri="{BB962C8B-B14F-4D97-AF65-F5344CB8AC3E}">
        <p14:creationId xmlns:p14="http://schemas.microsoft.com/office/powerpoint/2010/main" val="678407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195F4-069A-4906-B9BB-96D2FB0991C9}"/>
              </a:ext>
            </a:extLst>
          </p:cNvPr>
          <p:cNvSpPr>
            <a:spLocks noGrp="1"/>
          </p:cNvSpPr>
          <p:nvPr>
            <p:ph type="title"/>
          </p:nvPr>
        </p:nvSpPr>
        <p:spPr/>
        <p:txBody>
          <a:bodyPr>
            <a:normAutofit/>
          </a:bodyPr>
          <a:lstStyle/>
          <a:p>
            <a:r>
              <a:rPr lang="en-US" sz="4000" dirty="0"/>
              <a:t>Background</a:t>
            </a:r>
          </a:p>
        </p:txBody>
      </p:sp>
      <p:sp>
        <p:nvSpPr>
          <p:cNvPr id="3" name="Content Placeholder 2">
            <a:extLst>
              <a:ext uri="{FF2B5EF4-FFF2-40B4-BE49-F238E27FC236}">
                <a16:creationId xmlns:a16="http://schemas.microsoft.com/office/drawing/2014/main" id="{B9245AAD-B2B3-4707-A384-EE1B8491E243}"/>
              </a:ext>
            </a:extLst>
          </p:cNvPr>
          <p:cNvSpPr>
            <a:spLocks noGrp="1"/>
          </p:cNvSpPr>
          <p:nvPr>
            <p:ph idx="1"/>
          </p:nvPr>
        </p:nvSpPr>
        <p:spPr/>
        <p:txBody>
          <a:bodyPr>
            <a:normAutofit fontScale="92500" lnSpcReduction="20000"/>
          </a:bodyPr>
          <a:lstStyle/>
          <a:p>
            <a:r>
              <a:rPr lang="en-US" sz="3200" dirty="0"/>
              <a:t>Writing is a complex skill. Researchers, Rogers, and Graham mentioned in their studies on writing intervention that,</a:t>
            </a:r>
          </a:p>
          <a:p>
            <a:r>
              <a:rPr lang="en-US" sz="3200" dirty="0"/>
              <a:t>“There is considerable concern that students do not develop the writing skills needed for school, occupational, or personal success. A frequent explanation for this is that schools do not do a good job of teaching this complex skill. A recent meta-analysis of true- and quasi-experimental writing intervention research (S. Graham &amp; D. </a:t>
            </a:r>
            <a:r>
              <a:rPr lang="en-US" sz="3200" dirty="0" err="1"/>
              <a:t>Perin</a:t>
            </a:r>
            <a:r>
              <a:rPr lang="en-US" sz="3200" dirty="0"/>
              <a:t>, 2007a) addressed this issue by identifying effective instructional writing practices. ”Teaching writing is a bittersweet adventure.</a:t>
            </a:r>
          </a:p>
        </p:txBody>
      </p:sp>
    </p:spTree>
    <p:extLst>
      <p:ext uri="{BB962C8B-B14F-4D97-AF65-F5344CB8AC3E}">
        <p14:creationId xmlns:p14="http://schemas.microsoft.com/office/powerpoint/2010/main" val="1876852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7EFC0-46F7-4AC3-838B-B2BEC0C9C169}"/>
              </a:ext>
            </a:extLst>
          </p:cNvPr>
          <p:cNvSpPr>
            <a:spLocks noGrp="1"/>
          </p:cNvSpPr>
          <p:nvPr>
            <p:ph type="title"/>
          </p:nvPr>
        </p:nvSpPr>
        <p:spPr/>
        <p:txBody>
          <a:bodyPr/>
          <a:lstStyle/>
          <a:p>
            <a:r>
              <a:rPr lang="en-US" dirty="0"/>
              <a:t>Why Summaries Matter</a:t>
            </a:r>
          </a:p>
        </p:txBody>
      </p:sp>
      <p:sp>
        <p:nvSpPr>
          <p:cNvPr id="3" name="Content Placeholder 2">
            <a:extLst>
              <a:ext uri="{FF2B5EF4-FFF2-40B4-BE49-F238E27FC236}">
                <a16:creationId xmlns:a16="http://schemas.microsoft.com/office/drawing/2014/main" id="{7612BDC9-A1B2-4273-9207-7887E69F499F}"/>
              </a:ext>
            </a:extLst>
          </p:cNvPr>
          <p:cNvSpPr>
            <a:spLocks noGrp="1"/>
          </p:cNvSpPr>
          <p:nvPr>
            <p:ph idx="1"/>
          </p:nvPr>
        </p:nvSpPr>
        <p:spPr/>
        <p:txBody>
          <a:bodyPr>
            <a:normAutofit/>
          </a:bodyPr>
          <a:lstStyle/>
          <a:p>
            <a:r>
              <a:rPr lang="en-US" sz="2800" dirty="0"/>
              <a:t>Of all the aspects of English writing, students will encounter, summaries are perhaps one of the most valuable. One of the reasons for this is function summaries serve as condensed and focused pieces of information that can be more easily digested. Summaries can serve as the first step to understanding a larger work. Building a strong knowledge of both how to write and interpret summaries can also enable ESL to process information more effectively.</a:t>
            </a:r>
          </a:p>
        </p:txBody>
      </p:sp>
    </p:spTree>
    <p:extLst>
      <p:ext uri="{BB962C8B-B14F-4D97-AF65-F5344CB8AC3E}">
        <p14:creationId xmlns:p14="http://schemas.microsoft.com/office/powerpoint/2010/main" val="1625678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44620-5CEF-4CE3-B300-B86B858443A3}"/>
              </a:ext>
            </a:extLst>
          </p:cNvPr>
          <p:cNvSpPr>
            <a:spLocks noGrp="1"/>
          </p:cNvSpPr>
          <p:nvPr>
            <p:ph type="title"/>
          </p:nvPr>
        </p:nvSpPr>
        <p:spPr/>
        <p:txBody>
          <a:bodyPr/>
          <a:lstStyle/>
          <a:p>
            <a:r>
              <a:rPr lang="en-US" dirty="0"/>
              <a:t>Class discussion</a:t>
            </a:r>
          </a:p>
        </p:txBody>
      </p:sp>
      <p:sp>
        <p:nvSpPr>
          <p:cNvPr id="3" name="Content Placeholder 2">
            <a:extLst>
              <a:ext uri="{FF2B5EF4-FFF2-40B4-BE49-F238E27FC236}">
                <a16:creationId xmlns:a16="http://schemas.microsoft.com/office/drawing/2014/main" id="{6C4214FC-EF17-4B4C-BA6B-96323EB05F32}"/>
              </a:ext>
            </a:extLst>
          </p:cNvPr>
          <p:cNvSpPr>
            <a:spLocks noGrp="1"/>
          </p:cNvSpPr>
          <p:nvPr>
            <p:ph idx="1"/>
          </p:nvPr>
        </p:nvSpPr>
        <p:spPr/>
        <p:txBody>
          <a:bodyPr>
            <a:normAutofit fontScale="92500" lnSpcReduction="20000"/>
          </a:bodyPr>
          <a:lstStyle/>
          <a:p>
            <a:r>
              <a:rPr lang="en-US" dirty="0"/>
              <a:t>1.What is a written summary?(Ask for students feedback)</a:t>
            </a:r>
          </a:p>
          <a:p>
            <a:r>
              <a:rPr lang="en-US" dirty="0"/>
              <a:t>A summary provides reader with an overview of the main points of something longer.</a:t>
            </a:r>
          </a:p>
          <a:p>
            <a:r>
              <a:rPr lang="en-US" dirty="0"/>
              <a:t>2. What are some examples of summaries?</a:t>
            </a:r>
          </a:p>
          <a:p>
            <a:r>
              <a:rPr lang="en-US" dirty="0"/>
              <a:t>News headlines</a:t>
            </a:r>
          </a:p>
          <a:p>
            <a:r>
              <a:rPr lang="en-US" dirty="0"/>
              <a:t>Brief descriptions of movies or television shows</a:t>
            </a:r>
          </a:p>
          <a:p>
            <a:r>
              <a:rPr lang="en-US" dirty="0"/>
              <a:t>The back cover of a book</a:t>
            </a:r>
          </a:p>
          <a:p>
            <a:r>
              <a:rPr lang="en-US" dirty="0"/>
              <a:t>3. How do you write a summary?</a:t>
            </a:r>
          </a:p>
          <a:p>
            <a:r>
              <a:rPr lang="en-US" dirty="0"/>
              <a:t>Do focus on the main points. Do not include details.</a:t>
            </a:r>
          </a:p>
          <a:p>
            <a:r>
              <a:rPr lang="en-US" dirty="0"/>
              <a:t>Do use your own words. Do not copy phrases of sentences from the source</a:t>
            </a:r>
          </a:p>
          <a:p>
            <a:r>
              <a:rPr lang="en-US" dirty="0"/>
              <a:t>Do stick to the facts. Do not give personal opinion or change information</a:t>
            </a:r>
          </a:p>
          <a:p>
            <a:r>
              <a:rPr lang="en-US" dirty="0"/>
              <a:t>4. How long or how many words should a summary be?</a:t>
            </a:r>
          </a:p>
          <a:p>
            <a:r>
              <a:rPr lang="en-US" dirty="0"/>
              <a:t>It depends on the length of the piece you are summarizing.</a:t>
            </a:r>
          </a:p>
          <a:p>
            <a:endParaRPr lang="en-US" dirty="0"/>
          </a:p>
        </p:txBody>
      </p:sp>
    </p:spTree>
    <p:extLst>
      <p:ext uri="{BB962C8B-B14F-4D97-AF65-F5344CB8AC3E}">
        <p14:creationId xmlns:p14="http://schemas.microsoft.com/office/powerpoint/2010/main" val="1913662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DF020-6D6D-45DD-8C26-E1FF319EC8D2}"/>
              </a:ext>
            </a:extLst>
          </p:cNvPr>
          <p:cNvSpPr>
            <a:spLocks noGrp="1"/>
          </p:cNvSpPr>
          <p:nvPr>
            <p:ph type="title"/>
          </p:nvPr>
        </p:nvSpPr>
        <p:spPr/>
        <p:txBody>
          <a:bodyPr/>
          <a:lstStyle/>
          <a:p>
            <a:r>
              <a:rPr lang="en-US" dirty="0"/>
              <a:t>Conversational Summaries</a:t>
            </a:r>
          </a:p>
        </p:txBody>
      </p:sp>
      <p:sp>
        <p:nvSpPr>
          <p:cNvPr id="3" name="Content Placeholder 2">
            <a:extLst>
              <a:ext uri="{FF2B5EF4-FFF2-40B4-BE49-F238E27FC236}">
                <a16:creationId xmlns:a16="http://schemas.microsoft.com/office/drawing/2014/main" id="{0EE8BF8F-0030-4DB5-AEAA-24C4F49AEE28}"/>
              </a:ext>
            </a:extLst>
          </p:cNvPr>
          <p:cNvSpPr>
            <a:spLocks noGrp="1"/>
          </p:cNvSpPr>
          <p:nvPr>
            <p:ph idx="1"/>
          </p:nvPr>
        </p:nvSpPr>
        <p:spPr/>
        <p:txBody>
          <a:bodyPr/>
          <a:lstStyle/>
          <a:p>
            <a:r>
              <a:rPr lang="en-US" dirty="0"/>
              <a:t>1. Organize students into pairs</a:t>
            </a:r>
          </a:p>
          <a:p>
            <a:r>
              <a:rPr lang="en-US" dirty="0"/>
              <a:t>2. Instruct the pairs to have a 5-minutes conversation about any topic. Students should take notes during the conversation.</a:t>
            </a:r>
          </a:p>
          <a:p>
            <a:r>
              <a:rPr lang="en-US" dirty="0"/>
              <a:t>3. When the time is up, give students a few minutes to write a summary of the conversation they had with their partners.</a:t>
            </a:r>
          </a:p>
          <a:p>
            <a:r>
              <a:rPr lang="en-US" dirty="0"/>
              <a:t>4. Have partners exchange their written summaries.</a:t>
            </a:r>
          </a:p>
          <a:p>
            <a:r>
              <a:rPr lang="en-US" dirty="0"/>
              <a:t>5. Ask each pair to explain how their summaries of the same conversation differ and address any inconsistences students find with their partner’s summaries</a:t>
            </a:r>
          </a:p>
          <a:p>
            <a:r>
              <a:rPr lang="en-US" dirty="0"/>
              <a:t>Alternatively, you can collect the summaries for assessment and review</a:t>
            </a:r>
          </a:p>
        </p:txBody>
      </p:sp>
    </p:spTree>
    <p:extLst>
      <p:ext uri="{BB962C8B-B14F-4D97-AF65-F5344CB8AC3E}">
        <p14:creationId xmlns:p14="http://schemas.microsoft.com/office/powerpoint/2010/main" val="58105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DC647-413F-4749-B07E-D2F3BB6D5016}"/>
              </a:ext>
            </a:extLst>
          </p:cNvPr>
          <p:cNvSpPr>
            <a:spLocks noGrp="1"/>
          </p:cNvSpPr>
          <p:nvPr>
            <p:ph type="title"/>
          </p:nvPr>
        </p:nvSpPr>
        <p:spPr/>
        <p:txBody>
          <a:bodyPr/>
          <a:lstStyle/>
          <a:p>
            <a:r>
              <a:rPr lang="en-US" dirty="0"/>
              <a:t>Utilize Technology to scaffold Writing</a:t>
            </a:r>
          </a:p>
        </p:txBody>
      </p:sp>
      <p:pic>
        <p:nvPicPr>
          <p:cNvPr id="5" name="Content Placeholder 4">
            <a:extLst>
              <a:ext uri="{FF2B5EF4-FFF2-40B4-BE49-F238E27FC236}">
                <a16:creationId xmlns:a16="http://schemas.microsoft.com/office/drawing/2014/main" id="{B7DC6E3C-BC54-461C-A931-03E25178FCF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68738" y="2021322"/>
            <a:ext cx="7315200" cy="2805830"/>
          </a:xfrm>
        </p:spPr>
      </p:pic>
      <p:sp>
        <p:nvSpPr>
          <p:cNvPr id="6" name="TextBox 5">
            <a:extLst>
              <a:ext uri="{FF2B5EF4-FFF2-40B4-BE49-F238E27FC236}">
                <a16:creationId xmlns:a16="http://schemas.microsoft.com/office/drawing/2014/main" id="{2048A1EB-9FCF-49E2-BAB1-DAAF2F72BA9F}"/>
              </a:ext>
            </a:extLst>
          </p:cNvPr>
          <p:cNvSpPr txBox="1"/>
          <p:nvPr/>
        </p:nvSpPr>
        <p:spPr>
          <a:xfrm>
            <a:off x="3448877" y="4827152"/>
            <a:ext cx="8289235" cy="230832"/>
          </a:xfrm>
          <a:prstGeom prst="rect">
            <a:avLst/>
          </a:prstGeom>
          <a:noFill/>
        </p:spPr>
        <p:txBody>
          <a:bodyPr wrap="square" rtlCol="0">
            <a:spAutoFit/>
          </a:bodyPr>
          <a:lstStyle/>
          <a:p>
            <a:r>
              <a:rPr lang="en-US" sz="900">
                <a:hlinkClick r:id="rId3" tooltip="http://blog.ncce.org/2019/02/22/guest-post-building-literacy-with-actively-learn/"/>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802328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C8004-58C4-433F-BD0E-DD025A5D172B}"/>
              </a:ext>
            </a:extLst>
          </p:cNvPr>
          <p:cNvSpPr>
            <a:spLocks noGrp="1"/>
          </p:cNvSpPr>
          <p:nvPr>
            <p:ph type="title"/>
          </p:nvPr>
        </p:nvSpPr>
        <p:spPr/>
        <p:txBody>
          <a:bodyPr/>
          <a:lstStyle/>
          <a:p>
            <a:r>
              <a:rPr lang="en-US" dirty="0"/>
              <a:t>Word Processing</a:t>
            </a:r>
          </a:p>
        </p:txBody>
      </p:sp>
      <p:sp>
        <p:nvSpPr>
          <p:cNvPr id="3" name="Content Placeholder 2">
            <a:extLst>
              <a:ext uri="{FF2B5EF4-FFF2-40B4-BE49-F238E27FC236}">
                <a16:creationId xmlns:a16="http://schemas.microsoft.com/office/drawing/2014/main" id="{AA976AB1-99F3-452B-A71D-3C0A23541BED}"/>
              </a:ext>
            </a:extLst>
          </p:cNvPr>
          <p:cNvSpPr>
            <a:spLocks noGrp="1"/>
          </p:cNvSpPr>
          <p:nvPr>
            <p:ph idx="1"/>
          </p:nvPr>
        </p:nvSpPr>
        <p:spPr/>
        <p:txBody>
          <a:bodyPr>
            <a:normAutofit/>
          </a:bodyPr>
          <a:lstStyle/>
          <a:p>
            <a:r>
              <a:rPr lang="en-US" sz="4000" dirty="0"/>
              <a:t>Task</a:t>
            </a:r>
          </a:p>
          <a:p>
            <a:r>
              <a:rPr lang="en-US" sz="4000" dirty="0"/>
              <a:t> Think and list all the ways in which Word Processing empowers you to work or manipulate a text.</a:t>
            </a:r>
          </a:p>
          <a:p>
            <a:r>
              <a:rPr lang="en-US" sz="4000" dirty="0"/>
              <a:t>For example, cut, copy, and paste,  provides synonyms for words, highlights misspell words</a:t>
            </a:r>
          </a:p>
        </p:txBody>
      </p:sp>
    </p:spTree>
    <p:extLst>
      <p:ext uri="{BB962C8B-B14F-4D97-AF65-F5344CB8AC3E}">
        <p14:creationId xmlns:p14="http://schemas.microsoft.com/office/powerpoint/2010/main" val="624970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AD80-F011-4426-A8E1-0FCC6DDAC891}"/>
              </a:ext>
            </a:extLst>
          </p:cNvPr>
          <p:cNvSpPr>
            <a:spLocks noGrp="1"/>
          </p:cNvSpPr>
          <p:nvPr>
            <p:ph type="title"/>
          </p:nvPr>
        </p:nvSpPr>
        <p:spPr/>
        <p:txBody>
          <a:bodyPr/>
          <a:lstStyle/>
          <a:p>
            <a:r>
              <a:rPr lang="en-US" dirty="0"/>
              <a:t>Calendar/</a:t>
            </a:r>
            <a:br>
              <a:rPr lang="en-US" dirty="0"/>
            </a:br>
            <a:r>
              <a:rPr lang="en-US" dirty="0"/>
              <a:t>alarms</a:t>
            </a:r>
          </a:p>
        </p:txBody>
      </p:sp>
      <p:sp>
        <p:nvSpPr>
          <p:cNvPr id="3" name="Content Placeholder 2">
            <a:extLst>
              <a:ext uri="{FF2B5EF4-FFF2-40B4-BE49-F238E27FC236}">
                <a16:creationId xmlns:a16="http://schemas.microsoft.com/office/drawing/2014/main" id="{BAE02BD4-5ECA-441E-9A05-78A8A757A107}"/>
              </a:ext>
            </a:extLst>
          </p:cNvPr>
          <p:cNvSpPr>
            <a:spLocks noGrp="1"/>
          </p:cNvSpPr>
          <p:nvPr>
            <p:ph idx="1"/>
          </p:nvPr>
        </p:nvSpPr>
        <p:spPr/>
        <p:txBody>
          <a:bodyPr>
            <a:normAutofit/>
          </a:bodyPr>
          <a:lstStyle/>
          <a:p>
            <a:r>
              <a:rPr lang="en-US" sz="4800" dirty="0"/>
              <a:t>Students set reminders on their calendar of  assignments due dates</a:t>
            </a:r>
          </a:p>
          <a:p>
            <a:r>
              <a:rPr lang="en-US" sz="4800" dirty="0"/>
              <a:t>Remind students to start or end a writing activity.</a:t>
            </a:r>
          </a:p>
          <a:p>
            <a:endParaRPr lang="en-US" sz="4800" dirty="0"/>
          </a:p>
        </p:txBody>
      </p:sp>
    </p:spTree>
    <p:extLst>
      <p:ext uri="{BB962C8B-B14F-4D97-AF65-F5344CB8AC3E}">
        <p14:creationId xmlns:p14="http://schemas.microsoft.com/office/powerpoint/2010/main" val="4280660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983BB-D388-41DB-BFEC-9283821D506F}"/>
              </a:ext>
            </a:extLst>
          </p:cNvPr>
          <p:cNvSpPr>
            <a:spLocks noGrp="1"/>
          </p:cNvSpPr>
          <p:nvPr>
            <p:ph type="title"/>
          </p:nvPr>
        </p:nvSpPr>
        <p:spPr/>
        <p:txBody>
          <a:bodyPr/>
          <a:lstStyle/>
          <a:p>
            <a:r>
              <a:rPr lang="en-US" dirty="0" err="1"/>
              <a:t>Rapidfire</a:t>
            </a:r>
            <a:r>
              <a:rPr lang="en-US" dirty="0"/>
              <a:t>: Brainstorming  </a:t>
            </a:r>
          </a:p>
        </p:txBody>
      </p:sp>
      <p:sp>
        <p:nvSpPr>
          <p:cNvPr id="3" name="Content Placeholder 2">
            <a:extLst>
              <a:ext uri="{FF2B5EF4-FFF2-40B4-BE49-F238E27FC236}">
                <a16:creationId xmlns:a16="http://schemas.microsoft.com/office/drawing/2014/main" id="{EE7B2065-41E2-4554-9859-1F16082FD581}"/>
              </a:ext>
            </a:extLst>
          </p:cNvPr>
          <p:cNvSpPr>
            <a:spLocks noGrp="1"/>
          </p:cNvSpPr>
          <p:nvPr>
            <p:ph idx="1"/>
          </p:nvPr>
        </p:nvSpPr>
        <p:spPr/>
        <p:txBody>
          <a:bodyPr>
            <a:normAutofit/>
          </a:bodyPr>
          <a:lstStyle/>
          <a:p>
            <a:r>
              <a:rPr lang="en-US" sz="3600" dirty="0"/>
              <a:t>The purpose of rapid ideation is </a:t>
            </a:r>
            <a:r>
              <a:rPr lang="en-US" sz="3600" b="1" dirty="0"/>
              <a:t>to produce an abundance of ideas in a short amount of time unconstrained by judgements or perceived limitations</a:t>
            </a:r>
            <a:r>
              <a:rPr lang="en-US" sz="3600" dirty="0"/>
              <a:t>. Rapid ideation promotes out-of-the-box thinking and creativity, and can lead to highly innovative and perhaps unanticipated solutions to complex problems.</a:t>
            </a:r>
          </a:p>
        </p:txBody>
      </p:sp>
    </p:spTree>
    <p:extLst>
      <p:ext uri="{BB962C8B-B14F-4D97-AF65-F5344CB8AC3E}">
        <p14:creationId xmlns:p14="http://schemas.microsoft.com/office/powerpoint/2010/main" val="1915663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55EA1-6EFB-469D-AF30-85C72C271C82}"/>
              </a:ext>
            </a:extLst>
          </p:cNvPr>
          <p:cNvSpPr>
            <a:spLocks noGrp="1"/>
          </p:cNvSpPr>
          <p:nvPr>
            <p:ph type="title"/>
          </p:nvPr>
        </p:nvSpPr>
        <p:spPr/>
        <p:txBody>
          <a:bodyPr/>
          <a:lstStyle/>
          <a:p>
            <a:r>
              <a:rPr lang="en-US" dirty="0"/>
              <a:t>Inspiration Map:</a:t>
            </a:r>
            <a:br>
              <a:rPr lang="en-US" dirty="0"/>
            </a:br>
            <a:r>
              <a:rPr lang="en-US" dirty="0"/>
              <a:t> Diagrams </a:t>
            </a:r>
            <a:br>
              <a:rPr lang="en-US" dirty="0"/>
            </a:br>
            <a:r>
              <a:rPr lang="en-US" dirty="0"/>
              <a:t>Outlines</a:t>
            </a:r>
            <a:br>
              <a:rPr lang="en-US" dirty="0"/>
            </a:br>
            <a:r>
              <a:rPr lang="en-US" dirty="0"/>
              <a:t>Graphic organizers</a:t>
            </a:r>
          </a:p>
        </p:txBody>
      </p:sp>
      <p:sp>
        <p:nvSpPr>
          <p:cNvPr id="3" name="Content Placeholder 2">
            <a:extLst>
              <a:ext uri="{FF2B5EF4-FFF2-40B4-BE49-F238E27FC236}">
                <a16:creationId xmlns:a16="http://schemas.microsoft.com/office/drawing/2014/main" id="{EA819C2E-5CD8-48BA-BB01-D0A4A8B1719F}"/>
              </a:ext>
            </a:extLst>
          </p:cNvPr>
          <p:cNvSpPr>
            <a:spLocks noGrp="1"/>
          </p:cNvSpPr>
          <p:nvPr>
            <p:ph idx="1"/>
          </p:nvPr>
        </p:nvSpPr>
        <p:spPr/>
        <p:txBody>
          <a:bodyPr>
            <a:normAutofit/>
          </a:bodyPr>
          <a:lstStyle/>
          <a:p>
            <a:r>
              <a:rPr lang="en-US" sz="4000" b="1" dirty="0"/>
              <a:t>Inspiration Maps for iOS and Macs</a:t>
            </a:r>
            <a:r>
              <a:rPr lang="en-US" sz="4000" dirty="0"/>
              <a:t> is an intuitive visual thinking and learning app for your </a:t>
            </a:r>
            <a:r>
              <a:rPr lang="en-US" sz="4000" b="1" dirty="0"/>
              <a:t>iPad</a:t>
            </a:r>
            <a:r>
              <a:rPr lang="en-US" sz="4000" dirty="0"/>
              <a:t>, </a:t>
            </a:r>
            <a:r>
              <a:rPr lang="en-US" sz="4000" b="1" dirty="0"/>
              <a:t>iPhone </a:t>
            </a:r>
            <a:r>
              <a:rPr lang="en-US" sz="4000" dirty="0"/>
              <a:t>and</a:t>
            </a:r>
            <a:r>
              <a:rPr lang="en-US" sz="4000" b="1" dirty="0"/>
              <a:t> Mac</a:t>
            </a:r>
            <a:r>
              <a:rPr lang="en-US" sz="4000" dirty="0"/>
              <a:t>. Build beautiful diagrams, graphic organizers, and outlines with ease! Getting organized has never been this simple.  </a:t>
            </a:r>
          </a:p>
        </p:txBody>
      </p:sp>
    </p:spTree>
    <p:extLst>
      <p:ext uri="{BB962C8B-B14F-4D97-AF65-F5344CB8AC3E}">
        <p14:creationId xmlns:p14="http://schemas.microsoft.com/office/powerpoint/2010/main" val="2606016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42A9-604A-404B-AE0C-4A03FAA4F18E}"/>
              </a:ext>
            </a:extLst>
          </p:cNvPr>
          <p:cNvSpPr>
            <a:spLocks noGrp="1"/>
          </p:cNvSpPr>
          <p:nvPr>
            <p:ph type="title"/>
          </p:nvPr>
        </p:nvSpPr>
        <p:spPr/>
        <p:txBody>
          <a:bodyPr/>
          <a:lstStyle/>
          <a:p>
            <a:r>
              <a:rPr lang="en-US" dirty="0"/>
              <a:t>Text Summarizer/</a:t>
            </a:r>
            <a:br>
              <a:rPr lang="en-US" dirty="0"/>
            </a:br>
            <a:r>
              <a:rPr lang="en-US" dirty="0"/>
              <a:t>Text summary</a:t>
            </a:r>
          </a:p>
        </p:txBody>
      </p:sp>
      <p:sp>
        <p:nvSpPr>
          <p:cNvPr id="3" name="Content Placeholder 2">
            <a:extLst>
              <a:ext uri="{FF2B5EF4-FFF2-40B4-BE49-F238E27FC236}">
                <a16:creationId xmlns:a16="http://schemas.microsoft.com/office/drawing/2014/main" id="{7355C2F6-8853-4F29-9F93-20C96210E714}"/>
              </a:ext>
            </a:extLst>
          </p:cNvPr>
          <p:cNvSpPr>
            <a:spLocks noGrp="1"/>
          </p:cNvSpPr>
          <p:nvPr>
            <p:ph idx="1"/>
          </p:nvPr>
        </p:nvSpPr>
        <p:spPr/>
        <p:txBody>
          <a:bodyPr>
            <a:normAutofit lnSpcReduction="10000"/>
          </a:bodyPr>
          <a:lstStyle/>
          <a:p>
            <a:r>
              <a:rPr lang="en-US" sz="3200" dirty="0"/>
              <a:t>Text Summary is an application created as an efficient tool to summarize texts automatically and quickly, which will select the most relevant information from your books or texts and will allow you to optimize your time.</a:t>
            </a:r>
            <a:br>
              <a:rPr lang="en-US" sz="3200" dirty="0"/>
            </a:br>
            <a:br>
              <a:rPr lang="en-US" sz="3200" dirty="0"/>
            </a:br>
            <a:r>
              <a:rPr lang="en-US" sz="3200" dirty="0"/>
              <a:t>You can even customize the length of your summary to fit your needs so you can effortlessly condense lengthy texts into bite-sized concise summaries that are easy to read and understand</a:t>
            </a:r>
            <a:r>
              <a:rPr lang="en-US" dirty="0"/>
              <a:t>.</a:t>
            </a:r>
          </a:p>
        </p:txBody>
      </p:sp>
    </p:spTree>
    <p:extLst>
      <p:ext uri="{BB962C8B-B14F-4D97-AF65-F5344CB8AC3E}">
        <p14:creationId xmlns:p14="http://schemas.microsoft.com/office/powerpoint/2010/main" val="7267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EF716-226A-4160-9A8E-0BB01918F7DF}"/>
              </a:ext>
            </a:extLst>
          </p:cNvPr>
          <p:cNvSpPr>
            <a:spLocks noGrp="1"/>
          </p:cNvSpPr>
          <p:nvPr>
            <p:ph type="title"/>
          </p:nvPr>
        </p:nvSpPr>
        <p:spPr/>
        <p:txBody>
          <a:bodyPr/>
          <a:lstStyle/>
          <a:p>
            <a:r>
              <a:rPr lang="en-US" dirty="0"/>
              <a:t>Audio/zoom recorders</a:t>
            </a:r>
          </a:p>
        </p:txBody>
      </p:sp>
      <p:sp>
        <p:nvSpPr>
          <p:cNvPr id="3" name="Content Placeholder 2">
            <a:extLst>
              <a:ext uri="{FF2B5EF4-FFF2-40B4-BE49-F238E27FC236}">
                <a16:creationId xmlns:a16="http://schemas.microsoft.com/office/drawing/2014/main" id="{00B51B43-394F-4F7A-A319-2B908E976223}"/>
              </a:ext>
            </a:extLst>
          </p:cNvPr>
          <p:cNvSpPr>
            <a:spLocks noGrp="1"/>
          </p:cNvSpPr>
          <p:nvPr>
            <p:ph idx="1"/>
          </p:nvPr>
        </p:nvSpPr>
        <p:spPr/>
        <p:txBody>
          <a:bodyPr>
            <a:normAutofit/>
          </a:bodyPr>
          <a:lstStyle/>
          <a:p>
            <a:r>
              <a:rPr lang="en-US" sz="4800" dirty="0"/>
              <a:t>Students can record conversations or lecture and write a summary , analysis, essay, etc.</a:t>
            </a:r>
          </a:p>
        </p:txBody>
      </p:sp>
    </p:spTree>
    <p:extLst>
      <p:ext uri="{BB962C8B-B14F-4D97-AF65-F5344CB8AC3E}">
        <p14:creationId xmlns:p14="http://schemas.microsoft.com/office/powerpoint/2010/main" val="2054121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03A2-2A75-4F5C-B1A4-5BE15F6A6388}"/>
              </a:ext>
            </a:extLst>
          </p:cNvPr>
          <p:cNvSpPr>
            <a:spLocks noGrp="1"/>
          </p:cNvSpPr>
          <p:nvPr>
            <p:ph type="title"/>
          </p:nvPr>
        </p:nvSpPr>
        <p:spPr/>
        <p:txBody>
          <a:bodyPr>
            <a:normAutofit/>
          </a:bodyPr>
          <a:lstStyle/>
          <a:p>
            <a:r>
              <a:rPr lang="en-US" sz="4800" dirty="0"/>
              <a:t>Outcomes</a:t>
            </a:r>
          </a:p>
        </p:txBody>
      </p:sp>
      <p:sp>
        <p:nvSpPr>
          <p:cNvPr id="3" name="Content Placeholder 2">
            <a:extLst>
              <a:ext uri="{FF2B5EF4-FFF2-40B4-BE49-F238E27FC236}">
                <a16:creationId xmlns:a16="http://schemas.microsoft.com/office/drawing/2014/main" id="{773E4D86-572B-4FEF-8013-5CF0C428C061}"/>
              </a:ext>
            </a:extLst>
          </p:cNvPr>
          <p:cNvSpPr>
            <a:spLocks noGrp="1"/>
          </p:cNvSpPr>
          <p:nvPr>
            <p:ph idx="1"/>
          </p:nvPr>
        </p:nvSpPr>
        <p:spPr/>
        <p:txBody>
          <a:bodyPr>
            <a:normAutofit/>
          </a:bodyPr>
          <a:lstStyle/>
          <a:p>
            <a:pPr>
              <a:buFont typeface="Wingdings" panose="05000000000000000000" pitchFamily="2" charset="2"/>
              <a:buChar char="v"/>
            </a:pPr>
            <a:r>
              <a:rPr lang="en-US" sz="2800" dirty="0"/>
              <a:t> Enhance instructors’ expertise in describing essential elements of effective interventions for teaching and supporting written expression,</a:t>
            </a:r>
          </a:p>
          <a:p>
            <a:pPr>
              <a:buFont typeface="Wingdings" panose="05000000000000000000" pitchFamily="2" charset="2"/>
              <a:buChar char="v"/>
            </a:pPr>
            <a:r>
              <a:rPr lang="en-US" sz="2800" dirty="0"/>
              <a:t> Select and implement strategies for scaffolding academic, social, and professional writing, </a:t>
            </a:r>
          </a:p>
          <a:p>
            <a:pPr>
              <a:buFont typeface="Wingdings" panose="05000000000000000000" pitchFamily="2" charset="2"/>
              <a:buChar char="v"/>
            </a:pPr>
            <a:r>
              <a:rPr lang="en-US" sz="2800" dirty="0"/>
              <a:t> Identifying technology tools that support writing production.</a:t>
            </a:r>
            <a:endParaRPr lang="en-US" sz="2800" dirty="0">
              <a:solidFill>
                <a:schemeClr val="tx1"/>
              </a:solidFill>
            </a:endParaRPr>
          </a:p>
        </p:txBody>
      </p:sp>
    </p:spTree>
    <p:extLst>
      <p:ext uri="{BB962C8B-B14F-4D97-AF65-F5344CB8AC3E}">
        <p14:creationId xmlns:p14="http://schemas.microsoft.com/office/powerpoint/2010/main" val="3133071413"/>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6EECA-D1F9-450A-83AE-D66673316287}"/>
              </a:ext>
            </a:extLst>
          </p:cNvPr>
          <p:cNvSpPr>
            <a:spLocks noGrp="1"/>
          </p:cNvSpPr>
          <p:nvPr>
            <p:ph type="title"/>
          </p:nvPr>
        </p:nvSpPr>
        <p:spPr/>
        <p:txBody>
          <a:bodyPr/>
          <a:lstStyle/>
          <a:p>
            <a:r>
              <a:rPr lang="en-US" dirty="0"/>
              <a:t>Visual Organizers</a:t>
            </a:r>
            <a:br>
              <a:rPr lang="en-US" dirty="0"/>
            </a:br>
            <a:r>
              <a:rPr lang="en-US" dirty="0"/>
              <a:t>app</a:t>
            </a:r>
          </a:p>
        </p:txBody>
      </p:sp>
      <p:pic>
        <p:nvPicPr>
          <p:cNvPr id="2050" name="Picture 2" descr="10 Best Graphic Organizers - EducationalAppStore">
            <a:extLst>
              <a:ext uri="{FF2B5EF4-FFF2-40B4-BE49-F238E27FC236}">
                <a16:creationId xmlns:a16="http://schemas.microsoft.com/office/drawing/2014/main" id="{0F777DA8-A727-44AA-923E-6C27A29388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868738" y="1595437"/>
            <a:ext cx="73152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198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D709A-06B7-4F3C-B9C9-733BF5721918}"/>
              </a:ext>
            </a:extLst>
          </p:cNvPr>
          <p:cNvSpPr>
            <a:spLocks noGrp="1"/>
          </p:cNvSpPr>
          <p:nvPr>
            <p:ph type="title"/>
          </p:nvPr>
        </p:nvSpPr>
        <p:spPr/>
        <p:txBody>
          <a:bodyPr/>
          <a:lstStyle/>
          <a:p>
            <a:r>
              <a:rPr lang="en-US" dirty="0" err="1"/>
              <a:t>ChatGPT</a:t>
            </a:r>
            <a:r>
              <a:rPr lang="en-US" dirty="0"/>
              <a:t> Website</a:t>
            </a:r>
          </a:p>
        </p:txBody>
      </p:sp>
      <p:sp>
        <p:nvSpPr>
          <p:cNvPr id="3" name="Content Placeholder 2">
            <a:extLst>
              <a:ext uri="{FF2B5EF4-FFF2-40B4-BE49-F238E27FC236}">
                <a16:creationId xmlns:a16="http://schemas.microsoft.com/office/drawing/2014/main" id="{270EFD32-981F-411C-BF52-ABD6F7112794}"/>
              </a:ext>
            </a:extLst>
          </p:cNvPr>
          <p:cNvSpPr>
            <a:spLocks noGrp="1"/>
          </p:cNvSpPr>
          <p:nvPr>
            <p:ph idx="1"/>
          </p:nvPr>
        </p:nvSpPr>
        <p:spPr/>
        <p:txBody>
          <a:bodyPr>
            <a:normAutofit/>
          </a:bodyPr>
          <a:lstStyle/>
          <a:p>
            <a:r>
              <a:rPr lang="en-US" sz="4000" dirty="0" err="1"/>
              <a:t>ChatGPT</a:t>
            </a:r>
            <a:r>
              <a:rPr lang="en-US" sz="4000" dirty="0"/>
              <a:t> is a large language model developed by Open AI that can </a:t>
            </a:r>
            <a:r>
              <a:rPr lang="en-US" sz="4000" b="1" dirty="0"/>
              <a:t>assist users with a wide range of queries and questions</a:t>
            </a:r>
            <a:r>
              <a:rPr lang="en-US" sz="4000" dirty="0"/>
              <a:t>. With the help of Siri on your iPhone, you can easily use </a:t>
            </a:r>
            <a:r>
              <a:rPr lang="en-US" sz="4000" dirty="0" err="1"/>
              <a:t>ChatGPT</a:t>
            </a:r>
            <a:r>
              <a:rPr lang="en-US" sz="4000" dirty="0"/>
              <a:t> to get answers to your questions or seek assistance with a variety of tasks.</a:t>
            </a:r>
          </a:p>
        </p:txBody>
      </p:sp>
    </p:spTree>
    <p:extLst>
      <p:ext uri="{BB962C8B-B14F-4D97-AF65-F5344CB8AC3E}">
        <p14:creationId xmlns:p14="http://schemas.microsoft.com/office/powerpoint/2010/main" val="2100164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B4BFC-911C-4C30-BB72-4BBAAB950881}"/>
              </a:ext>
            </a:extLst>
          </p:cNvPr>
          <p:cNvSpPr>
            <a:spLocks noGrp="1"/>
          </p:cNvSpPr>
          <p:nvPr>
            <p:ph type="title"/>
          </p:nvPr>
        </p:nvSpPr>
        <p:spPr/>
        <p:txBody>
          <a:bodyPr/>
          <a:lstStyle/>
          <a:p>
            <a:r>
              <a:rPr lang="en-US" dirty="0"/>
              <a:t>Tools for Drafting  and Revising:</a:t>
            </a:r>
            <a:br>
              <a:rPr lang="en-US" dirty="0"/>
            </a:br>
            <a:r>
              <a:rPr lang="en-US" dirty="0"/>
              <a:t>Voice Dream Writer</a:t>
            </a:r>
          </a:p>
        </p:txBody>
      </p:sp>
      <p:sp>
        <p:nvSpPr>
          <p:cNvPr id="3" name="Content Placeholder 2">
            <a:extLst>
              <a:ext uri="{FF2B5EF4-FFF2-40B4-BE49-F238E27FC236}">
                <a16:creationId xmlns:a16="http://schemas.microsoft.com/office/drawing/2014/main" id="{7058A791-1068-4C6C-9958-4BAB44FB06F9}"/>
              </a:ext>
            </a:extLst>
          </p:cNvPr>
          <p:cNvSpPr>
            <a:spLocks noGrp="1"/>
          </p:cNvSpPr>
          <p:nvPr>
            <p:ph idx="1"/>
          </p:nvPr>
        </p:nvSpPr>
        <p:spPr/>
        <p:txBody>
          <a:bodyPr/>
          <a:lstStyle/>
          <a:p>
            <a:r>
              <a:rPr lang="en-US" sz="3600" dirty="0"/>
              <a:t>Like a personal proofreader, Voice Dream Writer reads your writing using text-to-speech, so you can easily spot awkward sentences, grammatical errors and typos. Also, it can read words and sentences as you type or voice dictate.</a:t>
            </a:r>
          </a:p>
          <a:p>
            <a:endParaRPr lang="en-US" dirty="0"/>
          </a:p>
          <a:p>
            <a:endParaRPr lang="en-US" dirty="0"/>
          </a:p>
          <a:p>
            <a:endParaRPr lang="en-US" dirty="0"/>
          </a:p>
        </p:txBody>
      </p:sp>
    </p:spTree>
    <p:extLst>
      <p:ext uri="{BB962C8B-B14F-4D97-AF65-F5344CB8AC3E}">
        <p14:creationId xmlns:p14="http://schemas.microsoft.com/office/powerpoint/2010/main" val="3334975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0CFE0-C438-4FED-8A17-C4BBE4CEF891}"/>
              </a:ext>
            </a:extLst>
          </p:cNvPr>
          <p:cNvSpPr>
            <a:spLocks noGrp="1"/>
          </p:cNvSpPr>
          <p:nvPr>
            <p:ph type="title"/>
          </p:nvPr>
        </p:nvSpPr>
        <p:spPr/>
        <p:txBody>
          <a:bodyPr/>
          <a:lstStyle/>
          <a:p>
            <a:r>
              <a:rPr lang="en-US" dirty="0"/>
              <a:t>Please say or write technology that you are thinking of that help to scaffold writing</a:t>
            </a:r>
          </a:p>
        </p:txBody>
      </p:sp>
      <p:pic>
        <p:nvPicPr>
          <p:cNvPr id="5" name="Content Placeholder 4">
            <a:extLst>
              <a:ext uri="{FF2B5EF4-FFF2-40B4-BE49-F238E27FC236}">
                <a16:creationId xmlns:a16="http://schemas.microsoft.com/office/drawing/2014/main" id="{7C744868-3218-461E-BC6B-F9B549CAC7D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68838" y="1519237"/>
            <a:ext cx="5715000" cy="3810000"/>
          </a:xfrm>
        </p:spPr>
      </p:pic>
      <p:sp>
        <p:nvSpPr>
          <p:cNvPr id="6" name="TextBox 5">
            <a:extLst>
              <a:ext uri="{FF2B5EF4-FFF2-40B4-BE49-F238E27FC236}">
                <a16:creationId xmlns:a16="http://schemas.microsoft.com/office/drawing/2014/main" id="{37458998-A7A2-4897-9F9F-FEFDE5E377B3}"/>
              </a:ext>
            </a:extLst>
          </p:cNvPr>
          <p:cNvSpPr txBox="1"/>
          <p:nvPr/>
        </p:nvSpPr>
        <p:spPr>
          <a:xfrm>
            <a:off x="4668838" y="5329237"/>
            <a:ext cx="5715000" cy="230832"/>
          </a:xfrm>
          <a:prstGeom prst="rect">
            <a:avLst/>
          </a:prstGeom>
          <a:noFill/>
        </p:spPr>
        <p:txBody>
          <a:bodyPr wrap="square" rtlCol="0">
            <a:spAutoFit/>
          </a:bodyPr>
          <a:lstStyle/>
          <a:p>
            <a:r>
              <a:rPr lang="en-US" sz="900">
                <a:hlinkClick r:id="rId3" tooltip="https://stileex.xyz/es/programas-tratamiento-textos-online/"/>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13908279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056B-5AF7-4F47-A16A-587D7EDD31CD}"/>
              </a:ext>
            </a:extLst>
          </p:cNvPr>
          <p:cNvSpPr>
            <a:spLocks noGrp="1"/>
          </p:cNvSpPr>
          <p:nvPr>
            <p:ph type="title"/>
          </p:nvPr>
        </p:nvSpPr>
        <p:spPr/>
        <p:txBody>
          <a:bodyPr/>
          <a:lstStyle/>
          <a:p>
            <a:r>
              <a:rPr lang="en-US" dirty="0"/>
              <a:t>5.Takeaways from the presentation</a:t>
            </a:r>
          </a:p>
        </p:txBody>
      </p:sp>
      <p:sp>
        <p:nvSpPr>
          <p:cNvPr id="3" name="Content Placeholder 2">
            <a:extLst>
              <a:ext uri="{FF2B5EF4-FFF2-40B4-BE49-F238E27FC236}">
                <a16:creationId xmlns:a16="http://schemas.microsoft.com/office/drawing/2014/main" id="{D1881015-1977-4CAD-8B96-43C3E35F608A}"/>
              </a:ext>
            </a:extLst>
          </p:cNvPr>
          <p:cNvSpPr>
            <a:spLocks noGrp="1"/>
          </p:cNvSpPr>
          <p:nvPr>
            <p:ph idx="1"/>
          </p:nvPr>
        </p:nvSpPr>
        <p:spPr/>
        <p:txBody>
          <a:bodyPr>
            <a:normAutofit/>
          </a:bodyPr>
          <a:lstStyle/>
          <a:p>
            <a:r>
              <a:rPr lang="en-US" sz="4800" b="1" dirty="0">
                <a:hlinkClick r:id="rId2"/>
              </a:rPr>
              <a:t>Comfort </a:t>
            </a:r>
            <a:r>
              <a:rPr lang="en-US" sz="4800" b="1" dirty="0" err="1">
                <a:hlinkClick r:id="rId2"/>
              </a:rPr>
              <a:t>Mingot’s</a:t>
            </a:r>
            <a:r>
              <a:rPr lang="en-US" sz="4800" b="1" dirty="0">
                <a:hlinkClick r:id="rId2"/>
              </a:rPr>
              <a:t> Kudo board | </a:t>
            </a:r>
            <a:r>
              <a:rPr lang="en-US" sz="4800" b="1" dirty="0" err="1">
                <a:hlinkClick r:id="rId2"/>
              </a:rPr>
              <a:t>Kudoboard</a:t>
            </a:r>
            <a:endParaRPr lang="en-US" sz="4800" b="1" dirty="0"/>
          </a:p>
          <a:p>
            <a:endParaRPr lang="en-US" sz="4800" b="1" dirty="0"/>
          </a:p>
          <a:p>
            <a:r>
              <a:rPr lang="en-US" dirty="0"/>
              <a:t>https://docs.google.com/document/d/1JY0IBi1GMEwbc3_zS7FSKAVT-NQZWnUUTlptcbv9xzc/edit</a:t>
            </a:r>
          </a:p>
          <a:p>
            <a:endParaRPr lang="en-US" sz="4800" b="1" dirty="0"/>
          </a:p>
        </p:txBody>
      </p:sp>
    </p:spTree>
    <p:extLst>
      <p:ext uri="{BB962C8B-B14F-4D97-AF65-F5344CB8AC3E}">
        <p14:creationId xmlns:p14="http://schemas.microsoft.com/office/powerpoint/2010/main" val="7774473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E4ED1-A125-4747-B487-72F0F2218A5E}"/>
              </a:ext>
            </a:extLst>
          </p:cNvPr>
          <p:cNvSpPr>
            <a:spLocks noGrp="1"/>
          </p:cNvSpPr>
          <p:nvPr>
            <p:ph type="title"/>
          </p:nvPr>
        </p:nvSpPr>
        <p:spPr/>
        <p:txBody>
          <a:bodyPr/>
          <a:lstStyle/>
          <a:p>
            <a:r>
              <a:rPr lang="en-US" dirty="0"/>
              <a:t>Wrap up</a:t>
            </a:r>
          </a:p>
        </p:txBody>
      </p:sp>
      <p:sp>
        <p:nvSpPr>
          <p:cNvPr id="3" name="Content Placeholder 2">
            <a:extLst>
              <a:ext uri="{FF2B5EF4-FFF2-40B4-BE49-F238E27FC236}">
                <a16:creationId xmlns:a16="http://schemas.microsoft.com/office/drawing/2014/main" id="{F4548CD4-3AF9-4C9E-BB73-32643BED4FEB}"/>
              </a:ext>
            </a:extLst>
          </p:cNvPr>
          <p:cNvSpPr>
            <a:spLocks noGrp="1"/>
          </p:cNvSpPr>
          <p:nvPr>
            <p:ph idx="1"/>
          </p:nvPr>
        </p:nvSpPr>
        <p:spPr/>
        <p:txBody>
          <a:bodyPr/>
          <a:lstStyle/>
          <a:p>
            <a:r>
              <a:rPr lang="en-US" sz="4400" dirty="0">
                <a:solidFill>
                  <a:schemeClr val="tx1"/>
                </a:solidFill>
              </a:rPr>
              <a:t>“Writing is a part of everyday life. Almost all career paths require you to write sentences and to communicate clearly in your writing.</a:t>
            </a:r>
            <a:endParaRPr lang="en-US" sz="4400" dirty="0"/>
          </a:p>
          <a:p>
            <a:endParaRPr lang="en-US" dirty="0"/>
          </a:p>
        </p:txBody>
      </p:sp>
    </p:spTree>
    <p:extLst>
      <p:ext uri="{BB962C8B-B14F-4D97-AF65-F5344CB8AC3E}">
        <p14:creationId xmlns:p14="http://schemas.microsoft.com/office/powerpoint/2010/main" val="431345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0B4C-3ACE-4E02-BC85-5B2D18E31E78}"/>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6A756404-1691-4470-85E7-A99A153A7C3E}"/>
              </a:ext>
            </a:extLst>
          </p:cNvPr>
          <p:cNvSpPr>
            <a:spLocks noGrp="1"/>
          </p:cNvSpPr>
          <p:nvPr>
            <p:ph idx="1"/>
          </p:nvPr>
        </p:nvSpPr>
        <p:spPr/>
        <p:txBody>
          <a:bodyPr>
            <a:normAutofit/>
          </a:bodyPr>
          <a:lstStyle/>
          <a:p>
            <a:endParaRPr lang="en-US" dirty="0"/>
          </a:p>
          <a:p>
            <a:r>
              <a:rPr lang="en-US" dirty="0"/>
              <a:t>Rogers, L. A., &amp; Graham, S. (2008). A meta-analysis of single subject design writing intervention research. </a:t>
            </a:r>
            <a:r>
              <a:rPr lang="en-US" i="1" dirty="0"/>
              <a:t>Journal of Educational Psychology, 100</a:t>
            </a:r>
            <a:r>
              <a:rPr lang="en-US" dirty="0"/>
              <a:t>(4), 879–906. </a:t>
            </a:r>
            <a:r>
              <a:rPr lang="en-US" dirty="0">
                <a:hlinkClick r:id="rId3"/>
              </a:rPr>
              <a:t>https://doi.org/10.1037/0022-0663.100.4.879 </a:t>
            </a:r>
            <a:endParaRPr lang="en-US" dirty="0"/>
          </a:p>
          <a:p>
            <a:r>
              <a:rPr lang="en-US" sz="2400" dirty="0"/>
              <a:t>https://study.com/academy/lesson/esl-summary-writing-exercises-activities.html</a:t>
            </a:r>
          </a:p>
        </p:txBody>
      </p:sp>
    </p:spTree>
    <p:extLst>
      <p:ext uri="{BB962C8B-B14F-4D97-AF65-F5344CB8AC3E}">
        <p14:creationId xmlns:p14="http://schemas.microsoft.com/office/powerpoint/2010/main" val="3991557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AE53-64BB-4569-9CC5-2D055187D0F3}"/>
              </a:ext>
            </a:extLst>
          </p:cNvPr>
          <p:cNvSpPr>
            <a:spLocks noGrp="1"/>
          </p:cNvSpPr>
          <p:nvPr>
            <p:ph type="title"/>
          </p:nvPr>
        </p:nvSpPr>
        <p:spPr/>
        <p:txBody>
          <a:bodyPr>
            <a:noAutofit/>
          </a:bodyPr>
          <a:lstStyle/>
          <a:p>
            <a:r>
              <a:rPr lang="en-US" dirty="0">
                <a:solidFill>
                  <a:srgbClr val="7030A0"/>
                </a:solidFill>
              </a:rPr>
              <a:t>Thank you</a:t>
            </a:r>
            <a:br>
              <a:rPr lang="en-US" dirty="0">
                <a:solidFill>
                  <a:srgbClr val="7030A0"/>
                </a:solidFill>
              </a:rPr>
            </a:br>
            <a:r>
              <a:rPr lang="en-US" dirty="0">
                <a:solidFill>
                  <a:srgbClr val="FF0000"/>
                </a:solidFill>
              </a:rPr>
              <a:t>Merci</a:t>
            </a:r>
            <a:br>
              <a:rPr lang="en-US" dirty="0">
                <a:solidFill>
                  <a:srgbClr val="7030A0"/>
                </a:solidFill>
              </a:rPr>
            </a:br>
            <a:r>
              <a:rPr lang="en-US" dirty="0">
                <a:solidFill>
                  <a:srgbClr val="FFFF00"/>
                </a:solidFill>
              </a:rPr>
              <a:t>Gracias</a:t>
            </a:r>
            <a:br>
              <a:rPr lang="en-US" dirty="0">
                <a:solidFill>
                  <a:srgbClr val="FFFF00"/>
                </a:solidFill>
              </a:rPr>
            </a:br>
            <a:r>
              <a:rPr lang="en-US" dirty="0" err="1">
                <a:solidFill>
                  <a:srgbClr val="002060"/>
                </a:solidFill>
              </a:rPr>
              <a:t>xiexie</a:t>
            </a:r>
            <a:br>
              <a:rPr lang="en-US" dirty="0">
                <a:solidFill>
                  <a:srgbClr val="FFFF00"/>
                </a:solidFill>
              </a:rPr>
            </a:br>
            <a:r>
              <a:rPr lang="en-US" dirty="0" err="1">
                <a:solidFill>
                  <a:srgbClr val="FFC000"/>
                </a:solidFill>
              </a:rPr>
              <a:t>gamsa</a:t>
            </a:r>
            <a:r>
              <a:rPr lang="en-US" dirty="0">
                <a:solidFill>
                  <a:srgbClr val="FFC000"/>
                </a:solidFill>
              </a:rPr>
              <a:t> </a:t>
            </a:r>
            <a:r>
              <a:rPr lang="en-US" dirty="0" err="1">
                <a:solidFill>
                  <a:srgbClr val="FFC000"/>
                </a:solidFill>
              </a:rPr>
              <a:t>haeyo</a:t>
            </a:r>
            <a:br>
              <a:rPr lang="en-US" dirty="0">
                <a:solidFill>
                  <a:srgbClr val="FFFF00"/>
                </a:solidFill>
              </a:rPr>
            </a:br>
            <a:r>
              <a:rPr lang="en-US" dirty="0">
                <a:solidFill>
                  <a:srgbClr val="FFFF00"/>
                </a:solidFill>
              </a:rPr>
              <a:t>go </a:t>
            </a:r>
            <a:r>
              <a:rPr lang="en-US" dirty="0" err="1">
                <a:solidFill>
                  <a:srgbClr val="FFFF00"/>
                </a:solidFill>
              </a:rPr>
              <a:t>raibh</a:t>
            </a:r>
            <a:r>
              <a:rPr lang="en-US" dirty="0">
                <a:solidFill>
                  <a:srgbClr val="FFFF00"/>
                </a:solidFill>
              </a:rPr>
              <a:t> </a:t>
            </a:r>
            <a:r>
              <a:rPr lang="en-US" dirty="0" err="1">
                <a:solidFill>
                  <a:srgbClr val="FFFF00"/>
                </a:solidFill>
              </a:rPr>
              <a:t>maith</a:t>
            </a:r>
            <a:r>
              <a:rPr lang="en-US" dirty="0">
                <a:solidFill>
                  <a:srgbClr val="FFFF00"/>
                </a:solidFill>
              </a:rPr>
              <a:t> </a:t>
            </a:r>
            <a:r>
              <a:rPr lang="en-US" dirty="0" err="1">
                <a:solidFill>
                  <a:schemeClr val="accent6">
                    <a:lumMod val="75000"/>
                  </a:schemeClr>
                </a:solidFill>
              </a:rPr>
              <a:t>agat</a:t>
            </a:r>
            <a:br>
              <a:rPr lang="en-US" dirty="0">
                <a:solidFill>
                  <a:srgbClr val="FFFF00"/>
                </a:solidFill>
              </a:rPr>
            </a:br>
            <a:r>
              <a:rPr lang="en-US" dirty="0" err="1">
                <a:solidFill>
                  <a:schemeClr val="accent4"/>
                </a:solidFill>
              </a:rPr>
              <a:t>grazie</a:t>
            </a:r>
            <a:br>
              <a:rPr lang="en-US" dirty="0">
                <a:solidFill>
                  <a:srgbClr val="FFFF00"/>
                </a:solidFill>
              </a:rPr>
            </a:br>
            <a:r>
              <a:rPr lang="en-US" dirty="0" err="1">
                <a:solidFill>
                  <a:srgbClr val="7030A0"/>
                </a:solidFill>
              </a:rPr>
              <a:t>spasibo</a:t>
            </a:r>
            <a:br>
              <a:rPr lang="en-US" dirty="0">
                <a:solidFill>
                  <a:srgbClr val="7030A0"/>
                </a:solidFill>
              </a:rPr>
            </a:br>
            <a:r>
              <a:rPr lang="en-US" dirty="0" err="1">
                <a:solidFill>
                  <a:srgbClr val="7030A0"/>
                </a:solidFill>
              </a:rPr>
              <a:t>Obligado</a:t>
            </a:r>
            <a:br>
              <a:rPr lang="en-US" dirty="0">
                <a:solidFill>
                  <a:srgbClr val="7030A0"/>
                </a:solidFill>
              </a:rPr>
            </a:br>
            <a:endParaRPr lang="en-US" dirty="0">
              <a:solidFill>
                <a:srgbClr val="7030A0"/>
              </a:solidFill>
            </a:endParaRPr>
          </a:p>
        </p:txBody>
      </p:sp>
      <p:pic>
        <p:nvPicPr>
          <p:cNvPr id="5" name="Content Placeholder 4">
            <a:extLst>
              <a:ext uri="{FF2B5EF4-FFF2-40B4-BE49-F238E27FC236}">
                <a16:creationId xmlns:a16="http://schemas.microsoft.com/office/drawing/2014/main" id="{52674751-37BC-422A-84CF-8300B621643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91897" y="530942"/>
            <a:ext cx="7255459" cy="4680155"/>
          </a:xfrm>
        </p:spPr>
      </p:pic>
    </p:spTree>
    <p:extLst>
      <p:ext uri="{BB962C8B-B14F-4D97-AF65-F5344CB8AC3E}">
        <p14:creationId xmlns:p14="http://schemas.microsoft.com/office/powerpoint/2010/main" val="2134739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89C32-2574-4FC9-AF6E-F2B230207F32}"/>
              </a:ext>
            </a:extLst>
          </p:cNvPr>
          <p:cNvSpPr>
            <a:spLocks noGrp="1"/>
          </p:cNvSpPr>
          <p:nvPr>
            <p:ph type="title"/>
          </p:nvPr>
        </p:nvSpPr>
        <p:spPr/>
        <p:txBody>
          <a:bodyPr/>
          <a:lstStyle/>
          <a:p>
            <a:r>
              <a:rPr lang="en-US" dirty="0"/>
              <a:t> Ideation-warm-up</a:t>
            </a:r>
          </a:p>
        </p:txBody>
      </p:sp>
      <p:sp>
        <p:nvSpPr>
          <p:cNvPr id="3" name="Content Placeholder 2">
            <a:extLst>
              <a:ext uri="{FF2B5EF4-FFF2-40B4-BE49-F238E27FC236}">
                <a16:creationId xmlns:a16="http://schemas.microsoft.com/office/drawing/2014/main" id="{CE3D575D-05CD-4A2B-A217-4D02DAE08D2A}"/>
              </a:ext>
            </a:extLst>
          </p:cNvPr>
          <p:cNvSpPr>
            <a:spLocks noGrp="1"/>
          </p:cNvSpPr>
          <p:nvPr>
            <p:ph idx="1"/>
          </p:nvPr>
        </p:nvSpPr>
        <p:spPr/>
        <p:txBody>
          <a:bodyPr>
            <a:normAutofit/>
          </a:bodyPr>
          <a:lstStyle/>
          <a:p>
            <a:r>
              <a:rPr lang="en-US" sz="3200" dirty="0"/>
              <a:t>Ideation is often closely related to the practice of brainstorming, a specific technique that is utilized to generate new ideas. A principal difference between ideation and brainstorming is that ideation is commonly more thought of as being an individual pursuit, while brainstorming is almost always a group activity.</a:t>
            </a:r>
          </a:p>
          <a:p>
            <a:endParaRPr lang="en-US" sz="3600" dirty="0">
              <a:solidFill>
                <a:schemeClr val="tx1"/>
              </a:solidFill>
            </a:endParaRPr>
          </a:p>
        </p:txBody>
      </p:sp>
    </p:spTree>
    <p:extLst>
      <p:ext uri="{BB962C8B-B14F-4D97-AF65-F5344CB8AC3E}">
        <p14:creationId xmlns:p14="http://schemas.microsoft.com/office/powerpoint/2010/main" val="1627403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DA10-446C-4376-BCA1-93D8CEA78319}"/>
              </a:ext>
            </a:extLst>
          </p:cNvPr>
          <p:cNvSpPr>
            <a:spLocks noGrp="1"/>
          </p:cNvSpPr>
          <p:nvPr>
            <p:ph type="title"/>
          </p:nvPr>
        </p:nvSpPr>
        <p:spPr/>
        <p:txBody>
          <a:bodyPr>
            <a:normAutofit/>
          </a:bodyPr>
          <a:lstStyle/>
          <a:p>
            <a:r>
              <a:rPr lang="en-US" sz="6000" dirty="0"/>
              <a:t>Ideation</a:t>
            </a:r>
          </a:p>
        </p:txBody>
      </p:sp>
      <p:sp>
        <p:nvSpPr>
          <p:cNvPr id="3" name="Content Placeholder 2">
            <a:extLst>
              <a:ext uri="{FF2B5EF4-FFF2-40B4-BE49-F238E27FC236}">
                <a16:creationId xmlns:a16="http://schemas.microsoft.com/office/drawing/2014/main" id="{966C49B3-F64A-424C-A146-06A7271E69E4}"/>
              </a:ext>
            </a:extLst>
          </p:cNvPr>
          <p:cNvSpPr>
            <a:spLocks noGrp="1"/>
          </p:cNvSpPr>
          <p:nvPr>
            <p:ph idx="1"/>
          </p:nvPr>
        </p:nvSpPr>
        <p:spPr>
          <a:xfrm>
            <a:off x="3869268" y="864107"/>
            <a:ext cx="7315200" cy="5775231"/>
          </a:xfrm>
        </p:spPr>
        <p:txBody>
          <a:bodyPr>
            <a:normAutofit fontScale="92500" lnSpcReduction="10000"/>
          </a:bodyPr>
          <a:lstStyle/>
          <a:p>
            <a:r>
              <a:rPr lang="en-US" dirty="0"/>
              <a:t> </a:t>
            </a:r>
          </a:p>
          <a:p>
            <a:r>
              <a:rPr lang="en-US" sz="2400" b="1" dirty="0"/>
              <a:t>The goal is to try to think of as many solutions as you can without worrying about how ‘good’ the solutions might be. </a:t>
            </a:r>
          </a:p>
          <a:p>
            <a:r>
              <a:rPr lang="en-US" sz="2400" dirty="0"/>
              <a:t>In two minutes, pick one of the questions below </a:t>
            </a:r>
          </a:p>
          <a:p>
            <a:pPr marL="0" indent="0">
              <a:buNone/>
            </a:pPr>
            <a:r>
              <a:rPr lang="en-US" sz="2400" dirty="0"/>
              <a:t>Questions:</a:t>
            </a:r>
          </a:p>
          <a:p>
            <a:r>
              <a:rPr lang="en-US" sz="2400" dirty="0"/>
              <a:t>1. How could you heat up a bowl of soup without a stove or microwave?</a:t>
            </a:r>
          </a:p>
          <a:p>
            <a:r>
              <a:rPr lang="en-US" sz="2400" dirty="0"/>
              <a:t>2. How could you teach writing to students at the literacy or low beginning levels?</a:t>
            </a:r>
          </a:p>
          <a:p>
            <a:r>
              <a:rPr lang="en-US" sz="2400" dirty="0"/>
              <a:t>3. How could you teach students at the Advanced or GED level to write an argument essay. </a:t>
            </a:r>
          </a:p>
          <a:p>
            <a:r>
              <a:rPr lang="en-US" sz="2400" dirty="0"/>
              <a:t>4. How could you become the AELG Program’s Teacher of  the Year?</a:t>
            </a:r>
          </a:p>
          <a:p>
            <a:r>
              <a:rPr lang="en-US" sz="2400" dirty="0"/>
              <a:t>5. • How could you open a jar without touching it directly with your hands?</a:t>
            </a:r>
          </a:p>
          <a:p>
            <a:endParaRPr lang="en-US" sz="2400" dirty="0"/>
          </a:p>
          <a:p>
            <a:endParaRPr lang="en-US" dirty="0"/>
          </a:p>
          <a:p>
            <a:endParaRPr lang="en-US" dirty="0"/>
          </a:p>
        </p:txBody>
      </p:sp>
    </p:spTree>
    <p:extLst>
      <p:ext uri="{BB962C8B-B14F-4D97-AF65-F5344CB8AC3E}">
        <p14:creationId xmlns:p14="http://schemas.microsoft.com/office/powerpoint/2010/main" val="2508942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6D46-EADA-47C4-9C43-BC1A98D58067}"/>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3ABEEF24-5474-4A8B-B439-407EEF4CA27E}"/>
              </a:ext>
            </a:extLst>
          </p:cNvPr>
          <p:cNvSpPr>
            <a:spLocks noGrp="1"/>
          </p:cNvSpPr>
          <p:nvPr>
            <p:ph idx="1"/>
          </p:nvPr>
        </p:nvSpPr>
        <p:spPr/>
        <p:txBody>
          <a:bodyPr>
            <a:normAutofit lnSpcReduction="10000"/>
          </a:bodyPr>
          <a:lstStyle/>
          <a:p>
            <a:pPr marL="0" indent="0">
              <a:buNone/>
            </a:pPr>
            <a:endParaRPr lang="en-US" b="1" dirty="0"/>
          </a:p>
          <a:p>
            <a:r>
              <a:rPr lang="en-US" dirty="0"/>
              <a:t> </a:t>
            </a:r>
            <a:r>
              <a:rPr lang="en-US" sz="2800" b="1" dirty="0"/>
              <a:t>Briefly discuss the exercise</a:t>
            </a:r>
            <a:r>
              <a:rPr lang="en-US" sz="2800" dirty="0"/>
              <a:t>. </a:t>
            </a:r>
          </a:p>
          <a:p>
            <a:r>
              <a:rPr lang="en-US" sz="2800" dirty="0"/>
              <a:t>a. Did you find it easy or difficult to brainstorm solutions?</a:t>
            </a:r>
          </a:p>
          <a:p>
            <a:r>
              <a:rPr lang="en-US" sz="2800" dirty="0"/>
              <a:t> b. Did you think any of your ideas were silly or wacky? Would you have included those ideas in the list if you were asked to only write down ideas that you thought were ‘good’?</a:t>
            </a:r>
          </a:p>
          <a:p>
            <a:r>
              <a:rPr lang="en-US" sz="2800" dirty="0"/>
              <a:t> c. Do you think there is an advantage to brainstorming as many ideas as you can and not worrying about how good, bad, silly, or strange they might seem? </a:t>
            </a:r>
          </a:p>
          <a:p>
            <a:pPr marL="0" indent="0">
              <a:buNone/>
            </a:pPr>
            <a:endParaRPr lang="en-US" dirty="0"/>
          </a:p>
        </p:txBody>
      </p:sp>
    </p:spTree>
    <p:extLst>
      <p:ext uri="{BB962C8B-B14F-4D97-AF65-F5344CB8AC3E}">
        <p14:creationId xmlns:p14="http://schemas.microsoft.com/office/powerpoint/2010/main" val="1601144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18B77-5A2A-4237-BD15-4B461BD002A5}"/>
              </a:ext>
            </a:extLst>
          </p:cNvPr>
          <p:cNvSpPr>
            <a:spLocks noGrp="1"/>
          </p:cNvSpPr>
          <p:nvPr>
            <p:ph type="title"/>
          </p:nvPr>
        </p:nvSpPr>
        <p:spPr/>
        <p:txBody>
          <a:bodyPr/>
          <a:lstStyle/>
          <a:p>
            <a:r>
              <a:rPr lang="en-US" dirty="0"/>
              <a:t>Why is this Presentation Relevant?</a:t>
            </a:r>
          </a:p>
        </p:txBody>
      </p:sp>
      <p:sp>
        <p:nvSpPr>
          <p:cNvPr id="3" name="Content Placeholder 2">
            <a:extLst>
              <a:ext uri="{FF2B5EF4-FFF2-40B4-BE49-F238E27FC236}">
                <a16:creationId xmlns:a16="http://schemas.microsoft.com/office/drawing/2014/main" id="{96BCDA48-09D7-41E3-A1E1-E9D913BB3ADB}"/>
              </a:ext>
            </a:extLst>
          </p:cNvPr>
          <p:cNvSpPr>
            <a:spLocks noGrp="1"/>
          </p:cNvSpPr>
          <p:nvPr>
            <p:ph idx="1"/>
          </p:nvPr>
        </p:nvSpPr>
        <p:spPr/>
        <p:txBody>
          <a:bodyPr>
            <a:normAutofit/>
          </a:bodyPr>
          <a:lstStyle/>
          <a:p>
            <a:r>
              <a:rPr lang="en-US" sz="3600" dirty="0"/>
              <a:t>Writing is an invaluable academic, social, and professional skill, especially for English as a second language learners. This presentation provides teachers with advanced –beginning levels writing activities and exercises designed for students of different levels and abilities.</a:t>
            </a:r>
          </a:p>
        </p:txBody>
      </p:sp>
    </p:spTree>
    <p:extLst>
      <p:ext uri="{BB962C8B-B14F-4D97-AF65-F5344CB8AC3E}">
        <p14:creationId xmlns:p14="http://schemas.microsoft.com/office/powerpoint/2010/main" val="2563915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87749-0231-48DB-96A9-AC32058613DA}"/>
              </a:ext>
            </a:extLst>
          </p:cNvPr>
          <p:cNvSpPr>
            <a:spLocks noGrp="1"/>
          </p:cNvSpPr>
          <p:nvPr>
            <p:ph type="title"/>
          </p:nvPr>
        </p:nvSpPr>
        <p:spPr/>
        <p:txBody>
          <a:bodyPr/>
          <a:lstStyle/>
          <a:p>
            <a:r>
              <a:rPr lang="en-US" dirty="0"/>
              <a:t> Purpose for writing in general</a:t>
            </a:r>
          </a:p>
        </p:txBody>
      </p:sp>
      <p:pic>
        <p:nvPicPr>
          <p:cNvPr id="5" name="Content Placeholder 4">
            <a:extLst>
              <a:ext uri="{FF2B5EF4-FFF2-40B4-BE49-F238E27FC236}">
                <a16:creationId xmlns:a16="http://schemas.microsoft.com/office/drawing/2014/main" id="{A80845AB-48F2-4367-93E8-CD9471DC4D57}"/>
              </a:ext>
            </a:extLst>
          </p:cNvPr>
          <p:cNvPicPr>
            <a:picLocks noGrp="1" noChangeAspect="1"/>
          </p:cNvPicPr>
          <p:nvPr>
            <p:ph idx="1"/>
          </p:nvPr>
        </p:nvPicPr>
        <p:blipFill>
          <a:blip r:embed="rId2">
            <a:duotone>
              <a:prstClr val="black"/>
              <a:schemeClr val="accent1">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693" y="106326"/>
            <a:ext cx="11859029" cy="6911162"/>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a:extLst>
              <a:ext uri="{FF2B5EF4-FFF2-40B4-BE49-F238E27FC236}">
                <a16:creationId xmlns:a16="http://schemas.microsoft.com/office/drawing/2014/main" id="{1CB12B2B-E6AA-4CB4-A910-6A7931466773}"/>
              </a:ext>
            </a:extLst>
          </p:cNvPr>
          <p:cNvSpPr txBox="1"/>
          <p:nvPr/>
        </p:nvSpPr>
        <p:spPr>
          <a:xfrm>
            <a:off x="2115419" y="3296093"/>
            <a:ext cx="8123734" cy="230832"/>
          </a:xfrm>
          <a:prstGeom prst="rect">
            <a:avLst/>
          </a:prstGeom>
          <a:noFill/>
        </p:spPr>
        <p:txBody>
          <a:bodyPr wrap="square" rtlCol="0">
            <a:spAutoFit/>
          </a:bodyPr>
          <a:lstStyle/>
          <a:p>
            <a:r>
              <a:rPr lang="en-US" sz="900">
                <a:hlinkClick r:id="rId3" tooltip="https://courses.lumenlearning.com/suny-styleguide/chapter/rhetorical-context/"/>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142286246"/>
      </p:ext>
    </p:extLst>
  </p:cSld>
  <p:clrMapOvr>
    <a:masterClrMapping/>
  </p:clrMapOvr>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10762</TotalTime>
  <Words>2097</Words>
  <Application>Microsoft Office PowerPoint</Application>
  <PresentationFormat>Widescreen</PresentationFormat>
  <Paragraphs>153</Paragraphs>
  <Slides>47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Calibri</vt:lpstr>
      <vt:lpstr>Corbel</vt:lpstr>
      <vt:lpstr>Wingdings</vt:lpstr>
      <vt:lpstr>Wingdings 2</vt:lpstr>
      <vt:lpstr>Frame</vt:lpstr>
      <vt:lpstr>Supporting Writing in the class</vt:lpstr>
      <vt:lpstr>Writing in the classroom</vt:lpstr>
      <vt:lpstr>Background</vt:lpstr>
      <vt:lpstr>Outcomes</vt:lpstr>
      <vt:lpstr> Ideation-warm-up</vt:lpstr>
      <vt:lpstr>Ideation</vt:lpstr>
      <vt:lpstr>Discussion</vt:lpstr>
      <vt:lpstr>Why is this Presentation Relevant?</vt:lpstr>
      <vt:lpstr> Purpose for writing in general</vt:lpstr>
      <vt:lpstr>Describing essential elements of effective interventions for teaching and supporting written expression.</vt:lpstr>
      <vt:lpstr>Describing essential element of Writing in the Advanced level and GED  classes</vt:lpstr>
      <vt:lpstr>An effective intervention for teaching and Supporting Writing in the  Advanced level and GED classes</vt:lpstr>
      <vt:lpstr>Opinion Topics </vt:lpstr>
      <vt:lpstr> Say  or write in the chat additional opinion topics that you are thinking of</vt:lpstr>
      <vt:lpstr>Approach and strategy</vt:lpstr>
      <vt:lpstr>Describing essential element of Writing in the Intermediate to Beginning level  classes</vt:lpstr>
      <vt:lpstr>An effective intervention for teaching and Supporting Writing in intermediate to beginning level  classes</vt:lpstr>
      <vt:lpstr>Advantage and Disadvantage Topics</vt:lpstr>
      <vt:lpstr>Say  or write in the chat additional Advantage and Disadvantage  topics that you are thinking of</vt:lpstr>
      <vt:lpstr>Approach and strategy</vt:lpstr>
      <vt:lpstr>Subject by Subject and Point by Point</vt:lpstr>
      <vt:lpstr>Point by Point</vt:lpstr>
      <vt:lpstr>Multiple levels</vt:lpstr>
      <vt:lpstr>Describing essential element of Writing in the multiple levels classes</vt:lpstr>
      <vt:lpstr>Memories Topics</vt:lpstr>
      <vt:lpstr>Say  or write in the chat additional Memories Topics   that you are thinking of</vt:lpstr>
      <vt:lpstr>An effective intervention for teaching and Supporting Writing in the Multi level classes</vt:lpstr>
      <vt:lpstr>Approach and strategies</vt:lpstr>
      <vt:lpstr>Summary Writing Exercise</vt:lpstr>
      <vt:lpstr>Why Summaries Matter</vt:lpstr>
      <vt:lpstr>Class discussion</vt:lpstr>
      <vt:lpstr>Conversational Summaries</vt:lpstr>
      <vt:lpstr>Utilize Technology to scaffold Writing</vt:lpstr>
      <vt:lpstr>Word Processing</vt:lpstr>
      <vt:lpstr>Calendar/ alarms</vt:lpstr>
      <vt:lpstr>Rapidfire: Brainstorming  </vt:lpstr>
      <vt:lpstr>Inspiration Map:  Diagrams  Outlines Graphic organizers</vt:lpstr>
      <vt:lpstr>Text Summarizer/ Text summary</vt:lpstr>
      <vt:lpstr>Audio/zoom recorders</vt:lpstr>
      <vt:lpstr>Visual Organizers app</vt:lpstr>
      <vt:lpstr>ChatGPT Website</vt:lpstr>
      <vt:lpstr>Tools for Drafting  and Revising: Voice Dream Writer</vt:lpstr>
      <vt:lpstr>Please say or write technology that you are thinking of that help to scaffold writing</vt:lpstr>
      <vt:lpstr>5.Takeaways from the presentation</vt:lpstr>
      <vt:lpstr>Wrap up</vt:lpstr>
      <vt:lpstr>Sources</vt:lpstr>
      <vt:lpstr>Thank you Merci Gracias xiexie gamsa haeyo go raibh maith agat grazie spasibo Obligado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Benefit of In-person Learning Amidst COVID 19</dc:title>
  <dc:creator>Davis Mingot, Comfort</dc:creator>
  <cp:lastModifiedBy>Davis Mingot, Comfort</cp:lastModifiedBy>
  <cp:revision>207</cp:revision>
  <dcterms:created xsi:type="dcterms:W3CDTF">2022-03-14T13:50:37Z</dcterms:created>
  <dcterms:modified xsi:type="dcterms:W3CDTF">2023-04-15T20:02:05Z</dcterms:modified>
</cp:coreProperties>
</file>