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E6C87CF-60FA-5849-9537-F2D97C90E6B5}">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2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427405-C5A8-414F-B1A0-9F9529975B1C}" type="datetimeFigureOut">
              <a:rPr lang="en-US" smtClean="0"/>
              <a:t>2/25/16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5A89-523C-6B4A-B245-5985375D300A}" type="slidenum">
              <a:rPr lang="en-US" smtClean="0"/>
              <a:t>‹#›</a:t>
            </a:fld>
            <a:endParaRPr lang="en-US"/>
          </a:p>
        </p:txBody>
      </p:sp>
    </p:spTree>
    <p:extLst>
      <p:ext uri="{BB962C8B-B14F-4D97-AF65-F5344CB8AC3E}">
        <p14:creationId xmlns:p14="http://schemas.microsoft.com/office/powerpoint/2010/main" val="232499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27405-C5A8-414F-B1A0-9F9529975B1C}" type="datetimeFigureOut">
              <a:rPr lang="en-US" smtClean="0"/>
              <a:t>2/25/16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5A89-523C-6B4A-B245-5985375D300A}" type="slidenum">
              <a:rPr lang="en-US" smtClean="0"/>
              <a:t>‹#›</a:t>
            </a:fld>
            <a:endParaRPr lang="en-US"/>
          </a:p>
        </p:txBody>
      </p:sp>
    </p:spTree>
    <p:extLst>
      <p:ext uri="{BB962C8B-B14F-4D97-AF65-F5344CB8AC3E}">
        <p14:creationId xmlns:p14="http://schemas.microsoft.com/office/powerpoint/2010/main" val="179482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27405-C5A8-414F-B1A0-9F9529975B1C}" type="datetimeFigureOut">
              <a:rPr lang="en-US" smtClean="0"/>
              <a:t>2/25/16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5A89-523C-6B4A-B245-5985375D300A}" type="slidenum">
              <a:rPr lang="en-US" smtClean="0"/>
              <a:t>‹#›</a:t>
            </a:fld>
            <a:endParaRPr lang="en-US"/>
          </a:p>
        </p:txBody>
      </p:sp>
    </p:spTree>
    <p:extLst>
      <p:ext uri="{BB962C8B-B14F-4D97-AF65-F5344CB8AC3E}">
        <p14:creationId xmlns:p14="http://schemas.microsoft.com/office/powerpoint/2010/main" val="407032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27405-C5A8-414F-B1A0-9F9529975B1C}" type="datetimeFigureOut">
              <a:rPr lang="en-US" smtClean="0"/>
              <a:t>2/25/16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5A89-523C-6B4A-B245-5985375D300A}" type="slidenum">
              <a:rPr lang="en-US" smtClean="0"/>
              <a:t>‹#›</a:t>
            </a:fld>
            <a:endParaRPr lang="en-US"/>
          </a:p>
        </p:txBody>
      </p:sp>
    </p:spTree>
    <p:extLst>
      <p:ext uri="{BB962C8B-B14F-4D97-AF65-F5344CB8AC3E}">
        <p14:creationId xmlns:p14="http://schemas.microsoft.com/office/powerpoint/2010/main" val="150754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27405-C5A8-414F-B1A0-9F9529975B1C}" type="datetimeFigureOut">
              <a:rPr lang="en-US" smtClean="0"/>
              <a:t>2/25/16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5A89-523C-6B4A-B245-5985375D300A}" type="slidenum">
              <a:rPr lang="en-US" smtClean="0"/>
              <a:t>‹#›</a:t>
            </a:fld>
            <a:endParaRPr lang="en-US"/>
          </a:p>
        </p:txBody>
      </p:sp>
    </p:spTree>
    <p:extLst>
      <p:ext uri="{BB962C8B-B14F-4D97-AF65-F5344CB8AC3E}">
        <p14:creationId xmlns:p14="http://schemas.microsoft.com/office/powerpoint/2010/main" val="354131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427405-C5A8-414F-B1A0-9F9529975B1C}" type="datetimeFigureOut">
              <a:rPr lang="en-US" smtClean="0"/>
              <a:t>2/25/16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95A89-523C-6B4A-B245-5985375D300A}" type="slidenum">
              <a:rPr lang="en-US" smtClean="0"/>
              <a:t>‹#›</a:t>
            </a:fld>
            <a:endParaRPr lang="en-US"/>
          </a:p>
        </p:txBody>
      </p:sp>
    </p:spTree>
    <p:extLst>
      <p:ext uri="{BB962C8B-B14F-4D97-AF65-F5344CB8AC3E}">
        <p14:creationId xmlns:p14="http://schemas.microsoft.com/office/powerpoint/2010/main" val="169743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427405-C5A8-414F-B1A0-9F9529975B1C}" type="datetimeFigureOut">
              <a:rPr lang="en-US" smtClean="0"/>
              <a:t>2/25/16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95A89-523C-6B4A-B245-5985375D300A}" type="slidenum">
              <a:rPr lang="en-US" smtClean="0"/>
              <a:t>‹#›</a:t>
            </a:fld>
            <a:endParaRPr lang="en-US"/>
          </a:p>
        </p:txBody>
      </p:sp>
    </p:spTree>
    <p:extLst>
      <p:ext uri="{BB962C8B-B14F-4D97-AF65-F5344CB8AC3E}">
        <p14:creationId xmlns:p14="http://schemas.microsoft.com/office/powerpoint/2010/main" val="203766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427405-C5A8-414F-B1A0-9F9529975B1C}" type="datetimeFigureOut">
              <a:rPr lang="en-US" smtClean="0"/>
              <a:t>2/25/16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95A89-523C-6B4A-B245-5985375D300A}" type="slidenum">
              <a:rPr lang="en-US" smtClean="0"/>
              <a:t>‹#›</a:t>
            </a:fld>
            <a:endParaRPr lang="en-US"/>
          </a:p>
        </p:txBody>
      </p:sp>
    </p:spTree>
    <p:extLst>
      <p:ext uri="{BB962C8B-B14F-4D97-AF65-F5344CB8AC3E}">
        <p14:creationId xmlns:p14="http://schemas.microsoft.com/office/powerpoint/2010/main" val="161999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27405-C5A8-414F-B1A0-9F9529975B1C}" type="datetimeFigureOut">
              <a:rPr lang="en-US" smtClean="0"/>
              <a:t>2/25/16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95A89-523C-6B4A-B245-5985375D300A}" type="slidenum">
              <a:rPr lang="en-US" smtClean="0"/>
              <a:t>‹#›</a:t>
            </a:fld>
            <a:endParaRPr lang="en-US"/>
          </a:p>
        </p:txBody>
      </p:sp>
    </p:spTree>
    <p:extLst>
      <p:ext uri="{BB962C8B-B14F-4D97-AF65-F5344CB8AC3E}">
        <p14:creationId xmlns:p14="http://schemas.microsoft.com/office/powerpoint/2010/main" val="3187021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27405-C5A8-414F-B1A0-9F9529975B1C}" type="datetimeFigureOut">
              <a:rPr lang="en-US" smtClean="0"/>
              <a:t>2/25/16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95A89-523C-6B4A-B245-5985375D300A}" type="slidenum">
              <a:rPr lang="en-US" smtClean="0"/>
              <a:t>‹#›</a:t>
            </a:fld>
            <a:endParaRPr lang="en-US"/>
          </a:p>
        </p:txBody>
      </p:sp>
    </p:spTree>
    <p:extLst>
      <p:ext uri="{BB962C8B-B14F-4D97-AF65-F5344CB8AC3E}">
        <p14:creationId xmlns:p14="http://schemas.microsoft.com/office/powerpoint/2010/main" val="4258953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27405-C5A8-414F-B1A0-9F9529975B1C}" type="datetimeFigureOut">
              <a:rPr lang="en-US" smtClean="0"/>
              <a:t>2/25/16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95A89-523C-6B4A-B245-5985375D300A}" type="slidenum">
              <a:rPr lang="en-US" smtClean="0"/>
              <a:t>‹#›</a:t>
            </a:fld>
            <a:endParaRPr lang="en-US"/>
          </a:p>
        </p:txBody>
      </p:sp>
    </p:spTree>
    <p:extLst>
      <p:ext uri="{BB962C8B-B14F-4D97-AF65-F5344CB8AC3E}">
        <p14:creationId xmlns:p14="http://schemas.microsoft.com/office/powerpoint/2010/main" val="1470549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27405-C5A8-414F-B1A0-9F9529975B1C}" type="datetimeFigureOut">
              <a:rPr lang="en-US" smtClean="0"/>
              <a:t>2/25/16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95A89-523C-6B4A-B245-5985375D300A}" type="slidenum">
              <a:rPr lang="en-US" smtClean="0"/>
              <a:t>‹#›</a:t>
            </a:fld>
            <a:endParaRPr lang="en-US"/>
          </a:p>
        </p:txBody>
      </p:sp>
    </p:spTree>
    <p:extLst>
      <p:ext uri="{BB962C8B-B14F-4D97-AF65-F5344CB8AC3E}">
        <p14:creationId xmlns:p14="http://schemas.microsoft.com/office/powerpoint/2010/main" val="150106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Crux of Education and the Strategies to Teach Adult Learners with Emphasis on Reading</a:t>
            </a:r>
            <a:endParaRPr lang="en-US" dirty="0"/>
          </a:p>
        </p:txBody>
      </p:sp>
      <p:sp>
        <p:nvSpPr>
          <p:cNvPr id="3" name="Subtitle 2"/>
          <p:cNvSpPr>
            <a:spLocks noGrp="1"/>
          </p:cNvSpPr>
          <p:nvPr>
            <p:ph type="subTitle" idx="1"/>
          </p:nvPr>
        </p:nvSpPr>
        <p:spPr/>
        <p:txBody>
          <a:bodyPr/>
          <a:lstStyle/>
          <a:p>
            <a:r>
              <a:rPr lang="en-US" dirty="0" smtClean="0"/>
              <a:t>By</a:t>
            </a:r>
          </a:p>
          <a:p>
            <a:r>
              <a:rPr lang="en-US" dirty="0" smtClean="0"/>
              <a:t>Vir Kundra</a:t>
            </a:r>
            <a:endParaRPr lang="en-US" dirty="0"/>
          </a:p>
        </p:txBody>
      </p:sp>
    </p:spTree>
    <p:extLst>
      <p:ext uri="{BB962C8B-B14F-4D97-AF65-F5344CB8AC3E}">
        <p14:creationId xmlns:p14="http://schemas.microsoft.com/office/powerpoint/2010/main" val="3800885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Iceberg</a:t>
            </a:r>
            <a:endParaRPr lang="en-US" dirty="0"/>
          </a:p>
        </p:txBody>
      </p:sp>
      <p:pic>
        <p:nvPicPr>
          <p:cNvPr id="5" name="Content Placeholder 4" descr="iceberg-08.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0028" r="4370" b="10028"/>
          <a:stretch/>
        </p:blipFill>
        <p:spPr>
          <a:xfrm>
            <a:off x="1475" y="1600200"/>
            <a:ext cx="9142525" cy="5257800"/>
          </a:xfrm>
        </p:spPr>
      </p:pic>
      <p:sp>
        <p:nvSpPr>
          <p:cNvPr id="6" name="TextBox 5"/>
          <p:cNvSpPr txBox="1"/>
          <p:nvPr/>
        </p:nvSpPr>
        <p:spPr>
          <a:xfrm>
            <a:off x="78571" y="1742626"/>
            <a:ext cx="1642246" cy="830997"/>
          </a:xfrm>
          <a:prstGeom prst="rect">
            <a:avLst/>
          </a:prstGeom>
          <a:noFill/>
        </p:spPr>
        <p:txBody>
          <a:bodyPr wrap="none" rtlCol="0">
            <a:spAutoFit/>
          </a:bodyPr>
          <a:lstStyle/>
          <a:p>
            <a:r>
              <a:rPr lang="en-US" sz="2400" dirty="0" smtClean="0">
                <a:solidFill>
                  <a:schemeClr val="bg1"/>
                </a:solidFill>
              </a:rPr>
              <a:t>Visible 10%</a:t>
            </a:r>
          </a:p>
          <a:p>
            <a:endParaRPr lang="en-US" sz="2400" dirty="0">
              <a:solidFill>
                <a:schemeClr val="bg1"/>
              </a:solidFill>
            </a:endParaRPr>
          </a:p>
        </p:txBody>
      </p:sp>
      <p:sp>
        <p:nvSpPr>
          <p:cNvPr id="7" name="TextBox 6"/>
          <p:cNvSpPr txBox="1"/>
          <p:nvPr/>
        </p:nvSpPr>
        <p:spPr>
          <a:xfrm>
            <a:off x="78571" y="3325884"/>
            <a:ext cx="1853091" cy="461665"/>
          </a:xfrm>
          <a:prstGeom prst="rect">
            <a:avLst/>
          </a:prstGeom>
          <a:noFill/>
        </p:spPr>
        <p:txBody>
          <a:bodyPr wrap="none" rtlCol="0">
            <a:spAutoFit/>
          </a:bodyPr>
          <a:lstStyle/>
          <a:p>
            <a:r>
              <a:rPr lang="en-US" sz="2400" dirty="0" smtClean="0">
                <a:solidFill>
                  <a:schemeClr val="bg1"/>
                </a:solidFill>
              </a:rPr>
              <a:t>Invisible 90%</a:t>
            </a:r>
            <a:endParaRPr lang="en-US" sz="2400" dirty="0">
              <a:solidFill>
                <a:schemeClr val="bg1"/>
              </a:solidFill>
            </a:endParaRPr>
          </a:p>
        </p:txBody>
      </p:sp>
      <p:sp>
        <p:nvSpPr>
          <p:cNvPr id="8" name="TextBox 7"/>
          <p:cNvSpPr txBox="1"/>
          <p:nvPr/>
        </p:nvSpPr>
        <p:spPr>
          <a:xfrm>
            <a:off x="4661188" y="1696868"/>
            <a:ext cx="1223412" cy="923330"/>
          </a:xfrm>
          <a:prstGeom prst="rect">
            <a:avLst/>
          </a:prstGeom>
          <a:noFill/>
        </p:spPr>
        <p:txBody>
          <a:bodyPr wrap="none" rtlCol="0">
            <a:spAutoFit/>
          </a:bodyPr>
          <a:lstStyle/>
          <a:p>
            <a:r>
              <a:rPr lang="en-US" dirty="0" smtClean="0">
                <a:solidFill>
                  <a:schemeClr val="bg1"/>
                </a:solidFill>
              </a:rPr>
              <a:t>Race/Color</a:t>
            </a:r>
          </a:p>
          <a:p>
            <a:r>
              <a:rPr lang="en-US" dirty="0" smtClean="0">
                <a:solidFill>
                  <a:schemeClr val="bg1"/>
                </a:solidFill>
              </a:rPr>
              <a:t>Textures</a:t>
            </a:r>
          </a:p>
          <a:p>
            <a:r>
              <a:rPr lang="en-US" dirty="0" smtClean="0">
                <a:solidFill>
                  <a:schemeClr val="bg1"/>
                </a:solidFill>
              </a:rPr>
              <a:t>Height</a:t>
            </a:r>
          </a:p>
        </p:txBody>
      </p:sp>
      <p:sp>
        <p:nvSpPr>
          <p:cNvPr id="9" name="Rectangle 8"/>
          <p:cNvSpPr/>
          <p:nvPr/>
        </p:nvSpPr>
        <p:spPr>
          <a:xfrm>
            <a:off x="6177487" y="1691858"/>
            <a:ext cx="1285641" cy="923330"/>
          </a:xfrm>
          <a:prstGeom prst="rect">
            <a:avLst/>
          </a:prstGeom>
        </p:spPr>
        <p:txBody>
          <a:bodyPr wrap="square">
            <a:spAutoFit/>
          </a:bodyPr>
          <a:lstStyle/>
          <a:p>
            <a:r>
              <a:rPr lang="en-US" dirty="0" smtClean="0">
                <a:solidFill>
                  <a:schemeClr val="bg1"/>
                </a:solidFill>
              </a:rPr>
              <a:t>Weight</a:t>
            </a:r>
          </a:p>
          <a:p>
            <a:r>
              <a:rPr lang="en-US" dirty="0" smtClean="0">
                <a:solidFill>
                  <a:schemeClr val="bg1"/>
                </a:solidFill>
              </a:rPr>
              <a:t>Disposition</a:t>
            </a:r>
          </a:p>
          <a:p>
            <a:r>
              <a:rPr lang="en-US" dirty="0" smtClean="0">
                <a:solidFill>
                  <a:schemeClr val="bg1"/>
                </a:solidFill>
              </a:rPr>
              <a:t>Demeanor</a:t>
            </a:r>
            <a:endParaRPr lang="en-US" dirty="0" smtClean="0">
              <a:solidFill>
                <a:schemeClr val="bg1"/>
              </a:solidFill>
            </a:endParaRPr>
          </a:p>
        </p:txBody>
      </p:sp>
      <p:sp>
        <p:nvSpPr>
          <p:cNvPr id="10" name="TextBox 9"/>
          <p:cNvSpPr txBox="1"/>
          <p:nvPr/>
        </p:nvSpPr>
        <p:spPr>
          <a:xfrm>
            <a:off x="4669565" y="3433642"/>
            <a:ext cx="1197764" cy="2308324"/>
          </a:xfrm>
          <a:prstGeom prst="rect">
            <a:avLst/>
          </a:prstGeom>
          <a:noFill/>
        </p:spPr>
        <p:txBody>
          <a:bodyPr wrap="none" rtlCol="0">
            <a:spAutoFit/>
          </a:bodyPr>
          <a:lstStyle/>
          <a:p>
            <a:r>
              <a:rPr lang="en-US" dirty="0" smtClean="0">
                <a:solidFill>
                  <a:schemeClr val="bg1"/>
                </a:solidFill>
              </a:rPr>
              <a:t>Believes</a:t>
            </a:r>
          </a:p>
          <a:p>
            <a:r>
              <a:rPr lang="en-US" dirty="0" smtClean="0">
                <a:solidFill>
                  <a:schemeClr val="bg1"/>
                </a:solidFill>
              </a:rPr>
              <a:t>Spirituality</a:t>
            </a:r>
          </a:p>
          <a:p>
            <a:r>
              <a:rPr lang="en-US" dirty="0" smtClean="0">
                <a:solidFill>
                  <a:schemeClr val="bg1"/>
                </a:solidFill>
              </a:rPr>
              <a:t>Religion</a:t>
            </a:r>
          </a:p>
          <a:p>
            <a:r>
              <a:rPr lang="en-US" dirty="0" smtClean="0">
                <a:solidFill>
                  <a:schemeClr val="bg1"/>
                </a:solidFill>
              </a:rPr>
              <a:t>Values</a:t>
            </a:r>
          </a:p>
          <a:p>
            <a:r>
              <a:rPr lang="en-US" dirty="0" smtClean="0">
                <a:solidFill>
                  <a:schemeClr val="bg1"/>
                </a:solidFill>
              </a:rPr>
              <a:t>Education</a:t>
            </a:r>
          </a:p>
          <a:p>
            <a:r>
              <a:rPr lang="en-US" dirty="0" smtClean="0">
                <a:solidFill>
                  <a:schemeClr val="bg1"/>
                </a:solidFill>
              </a:rPr>
              <a:t>Desires</a:t>
            </a:r>
          </a:p>
          <a:p>
            <a:endParaRPr lang="en-US" dirty="0" smtClean="0">
              <a:solidFill>
                <a:schemeClr val="bg1"/>
              </a:solidFill>
            </a:endParaRPr>
          </a:p>
          <a:p>
            <a:endParaRPr lang="en-US" dirty="0" smtClean="0">
              <a:solidFill>
                <a:schemeClr val="bg1"/>
              </a:solidFill>
            </a:endParaRPr>
          </a:p>
        </p:txBody>
      </p:sp>
      <p:sp>
        <p:nvSpPr>
          <p:cNvPr id="11" name="Rectangle 10"/>
          <p:cNvSpPr/>
          <p:nvPr/>
        </p:nvSpPr>
        <p:spPr>
          <a:xfrm>
            <a:off x="6185864" y="3428632"/>
            <a:ext cx="1285641" cy="1477328"/>
          </a:xfrm>
          <a:prstGeom prst="rect">
            <a:avLst/>
          </a:prstGeom>
        </p:spPr>
        <p:txBody>
          <a:bodyPr wrap="square">
            <a:spAutoFit/>
          </a:bodyPr>
          <a:lstStyle/>
          <a:p>
            <a:r>
              <a:rPr lang="en-US" dirty="0" smtClean="0">
                <a:solidFill>
                  <a:schemeClr val="bg1"/>
                </a:solidFill>
              </a:rPr>
              <a:t>Ambitions</a:t>
            </a:r>
          </a:p>
          <a:p>
            <a:r>
              <a:rPr lang="en-US" dirty="0" smtClean="0">
                <a:solidFill>
                  <a:schemeClr val="bg1"/>
                </a:solidFill>
              </a:rPr>
              <a:t>Insecurity</a:t>
            </a:r>
          </a:p>
          <a:p>
            <a:r>
              <a:rPr lang="en-US" dirty="0" smtClean="0">
                <a:solidFill>
                  <a:schemeClr val="bg1"/>
                </a:solidFill>
              </a:rPr>
              <a:t>Security</a:t>
            </a:r>
          </a:p>
          <a:p>
            <a:r>
              <a:rPr lang="en-US" dirty="0" smtClean="0">
                <a:solidFill>
                  <a:schemeClr val="bg1"/>
                </a:solidFill>
              </a:rPr>
              <a:t>Likes</a:t>
            </a:r>
          </a:p>
          <a:p>
            <a:r>
              <a:rPr lang="en-US" dirty="0" smtClean="0">
                <a:solidFill>
                  <a:schemeClr val="bg1"/>
                </a:solidFill>
              </a:rPr>
              <a:t>Dislikes</a:t>
            </a:r>
            <a:endParaRPr lang="en-US" dirty="0" smtClean="0">
              <a:solidFill>
                <a:schemeClr val="bg1"/>
              </a:solidFill>
            </a:endParaRPr>
          </a:p>
        </p:txBody>
      </p:sp>
    </p:spTree>
    <p:extLst>
      <p:ext uri="{BB962C8B-B14F-4D97-AF65-F5344CB8AC3E}">
        <p14:creationId xmlns:p14="http://schemas.microsoft.com/office/powerpoint/2010/main" val="128233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normAutofit lnSpcReduction="10000"/>
          </a:bodyPr>
          <a:lstStyle/>
          <a:p>
            <a:r>
              <a:rPr lang="en-US" dirty="0" smtClean="0"/>
              <a:t>“Reading makes a full man”, said Lord Bacon.</a:t>
            </a:r>
          </a:p>
          <a:p>
            <a:r>
              <a:rPr lang="en-US" dirty="0" smtClean="0"/>
              <a:t>It is the most indispensable skill to promote English language proficiency.</a:t>
            </a:r>
          </a:p>
          <a:p>
            <a:r>
              <a:rPr lang="en-US" dirty="0" smtClean="0"/>
              <a:t>It develops the mind, the imagination, the creative side of people, and discovers new things.</a:t>
            </a:r>
          </a:p>
          <a:p>
            <a:r>
              <a:rPr lang="en-US" dirty="0" smtClean="0"/>
              <a:t>It develops whole language proficiency.</a:t>
            </a:r>
          </a:p>
          <a:p>
            <a:r>
              <a:rPr lang="en-US" dirty="0" smtClean="0"/>
              <a:t>It is fundamental to function in today’s society.</a:t>
            </a:r>
            <a:endParaRPr lang="en-US" dirty="0"/>
          </a:p>
        </p:txBody>
      </p:sp>
    </p:spTree>
    <p:extLst>
      <p:ext uri="{BB962C8B-B14F-4D97-AF65-F5344CB8AC3E}">
        <p14:creationId xmlns:p14="http://schemas.microsoft.com/office/powerpoint/2010/main" val="272072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Reading</a:t>
            </a:r>
            <a:endParaRPr lang="en-US" dirty="0"/>
          </a:p>
        </p:txBody>
      </p:sp>
      <p:sp>
        <p:nvSpPr>
          <p:cNvPr id="3" name="Content Placeholder 2"/>
          <p:cNvSpPr>
            <a:spLocks noGrp="1"/>
          </p:cNvSpPr>
          <p:nvPr>
            <p:ph idx="1"/>
          </p:nvPr>
        </p:nvSpPr>
        <p:spPr/>
        <p:txBody>
          <a:bodyPr/>
          <a:lstStyle/>
          <a:p>
            <a:r>
              <a:rPr lang="en-US" dirty="0" smtClean="0"/>
              <a:t>The reading of course books for five hours in a week is not enough. The students have to be exposed to a reading of a lot of extra books commensurate with their level and interest at home. The extra books can be arranged at the college level or borrowed from a library.</a:t>
            </a:r>
            <a:endParaRPr lang="en-US" dirty="0"/>
          </a:p>
        </p:txBody>
      </p:sp>
    </p:spTree>
    <p:extLst>
      <p:ext uri="{BB962C8B-B14F-4D97-AF65-F5344CB8AC3E}">
        <p14:creationId xmlns:p14="http://schemas.microsoft.com/office/powerpoint/2010/main" val="575472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for Reading</a:t>
            </a:r>
            <a:endParaRPr lang="en-US" dirty="0"/>
          </a:p>
        </p:txBody>
      </p:sp>
      <p:sp>
        <p:nvSpPr>
          <p:cNvPr id="3" name="Content Placeholder 2"/>
          <p:cNvSpPr>
            <a:spLocks noGrp="1"/>
          </p:cNvSpPr>
          <p:nvPr>
            <p:ph idx="1"/>
          </p:nvPr>
        </p:nvSpPr>
        <p:spPr/>
        <p:txBody>
          <a:bodyPr/>
          <a:lstStyle/>
          <a:p>
            <a:r>
              <a:rPr lang="en-US" dirty="0" smtClean="0"/>
              <a:t>Good readers invariably have a purpose for reading. While reading, the importance of purpose can hardly be undermined. Indeed, the purpose identifies the important and differentiates it from the details. It makes reading meaningful and without it the readers will be lost in the mazes of confusion and boredom.</a:t>
            </a:r>
            <a:endParaRPr lang="en-US" dirty="0"/>
          </a:p>
        </p:txBody>
      </p:sp>
    </p:spTree>
    <p:extLst>
      <p:ext uri="{BB962C8B-B14F-4D97-AF65-F5344CB8AC3E}">
        <p14:creationId xmlns:p14="http://schemas.microsoft.com/office/powerpoint/2010/main" val="75503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Process</a:t>
            </a:r>
            <a:endParaRPr lang="en-US" dirty="0"/>
          </a:p>
        </p:txBody>
      </p:sp>
      <p:sp>
        <p:nvSpPr>
          <p:cNvPr id="3" name="Content Placeholder 2"/>
          <p:cNvSpPr>
            <a:spLocks noGrp="1"/>
          </p:cNvSpPr>
          <p:nvPr>
            <p:ph idx="1"/>
          </p:nvPr>
        </p:nvSpPr>
        <p:spPr/>
        <p:txBody>
          <a:bodyPr/>
          <a:lstStyle/>
          <a:p>
            <a:r>
              <a:rPr lang="en-US" dirty="0" smtClean="0"/>
              <a:t>Furthermore, reading is not just pronouncing words.</a:t>
            </a:r>
          </a:p>
          <a:p>
            <a:r>
              <a:rPr lang="en-US" dirty="0" smtClean="0"/>
              <a:t>It is a complex process of constructing one’s own meaning from the text.</a:t>
            </a:r>
          </a:p>
          <a:p>
            <a:r>
              <a:rPr lang="en-US" dirty="0" smtClean="0"/>
              <a:t>Good readers don’t say just words, they comprehend the text.</a:t>
            </a:r>
            <a:endParaRPr lang="en-US" dirty="0"/>
          </a:p>
        </p:txBody>
      </p:sp>
    </p:spTree>
    <p:extLst>
      <p:ext uri="{BB962C8B-B14F-4D97-AF65-F5344CB8AC3E}">
        <p14:creationId xmlns:p14="http://schemas.microsoft.com/office/powerpoint/2010/main" val="232989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Strategies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Good readers preview their reading and get sense as to how the materials are organized. Timelines, Chapter Titles, footnotes, visual aids, bold print and biographical information help comprehension.</a:t>
            </a:r>
          </a:p>
          <a:p>
            <a:r>
              <a:rPr lang="en-US" dirty="0" smtClean="0"/>
              <a:t>Above all, the core comprehension strategies like connecting with the background knowledge, predicting, making questions, inferences, visualizing, determining important ideas, analyzing and synthesizing information are essential to constructing meaning and present the realistic anatomy of the reading process.</a:t>
            </a:r>
            <a:endParaRPr lang="en-US" dirty="0"/>
          </a:p>
        </p:txBody>
      </p:sp>
    </p:spTree>
    <p:extLst>
      <p:ext uri="{BB962C8B-B14F-4D97-AF65-F5344CB8AC3E}">
        <p14:creationId xmlns:p14="http://schemas.microsoft.com/office/powerpoint/2010/main" val="3177139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Phases of the Reading Process:</a:t>
            </a:r>
            <a:br>
              <a:rPr lang="en-US" dirty="0" smtClean="0"/>
            </a:br>
            <a:r>
              <a:rPr lang="en-US" dirty="0" smtClean="0"/>
              <a:t>Pre-reading Strategies</a:t>
            </a:r>
            <a:endParaRPr lang="en-US" dirty="0"/>
          </a:p>
        </p:txBody>
      </p:sp>
      <p:sp>
        <p:nvSpPr>
          <p:cNvPr id="3" name="Content Placeholder 2"/>
          <p:cNvSpPr>
            <a:spLocks noGrp="1"/>
          </p:cNvSpPr>
          <p:nvPr>
            <p:ph idx="1"/>
          </p:nvPr>
        </p:nvSpPr>
        <p:spPr/>
        <p:txBody>
          <a:bodyPr/>
          <a:lstStyle/>
          <a:p>
            <a:r>
              <a:rPr lang="en-US" dirty="0" smtClean="0"/>
              <a:t>Surveying the text</a:t>
            </a:r>
          </a:p>
          <a:p>
            <a:r>
              <a:rPr lang="en-US" dirty="0" smtClean="0"/>
              <a:t>Using titles, pictures, captions, graphs, and blurbs to predict</a:t>
            </a:r>
          </a:p>
          <a:p>
            <a:r>
              <a:rPr lang="en-US" dirty="0" smtClean="0"/>
              <a:t>Accessing prior knowledge</a:t>
            </a:r>
          </a:p>
          <a:p>
            <a:r>
              <a:rPr lang="en-US" dirty="0" smtClean="0"/>
              <a:t>Making predictions</a:t>
            </a:r>
          </a:p>
          <a:p>
            <a:r>
              <a:rPr lang="en-US" dirty="0" smtClean="0"/>
              <a:t>Formulating questions</a:t>
            </a:r>
          </a:p>
          <a:p>
            <a:r>
              <a:rPr lang="en-US" dirty="0" smtClean="0"/>
              <a:t>Setting purposes</a:t>
            </a:r>
          </a:p>
          <a:p>
            <a:pPr marL="0" indent="0">
              <a:buNone/>
            </a:pPr>
            <a:endParaRPr lang="en-US" dirty="0" smtClean="0"/>
          </a:p>
          <a:p>
            <a:endParaRPr lang="en-US" dirty="0"/>
          </a:p>
        </p:txBody>
      </p:sp>
    </p:spTree>
    <p:extLst>
      <p:ext uri="{BB962C8B-B14F-4D97-AF65-F5344CB8AC3E}">
        <p14:creationId xmlns:p14="http://schemas.microsoft.com/office/powerpoint/2010/main" val="426860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Reading Strategies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Visualizing</a:t>
            </a:r>
          </a:p>
          <a:p>
            <a:r>
              <a:rPr lang="en-US" dirty="0" smtClean="0"/>
              <a:t>Making Connections</a:t>
            </a:r>
          </a:p>
          <a:p>
            <a:r>
              <a:rPr lang="en-US" dirty="0" smtClean="0"/>
              <a:t>Answering own questions about text</a:t>
            </a:r>
          </a:p>
          <a:p>
            <a:r>
              <a:rPr lang="en-US" dirty="0" smtClean="0"/>
              <a:t>Determining Important ideas</a:t>
            </a:r>
          </a:p>
          <a:p>
            <a:r>
              <a:rPr lang="en-US" dirty="0" smtClean="0"/>
              <a:t>Using fix-up strategies, such as                             Re-reading                                                            Questioning                                                      Changing reading mode (silent and oral)</a:t>
            </a:r>
          </a:p>
          <a:p>
            <a:pPr marL="0" indent="0">
              <a:buNone/>
            </a:pPr>
            <a:r>
              <a:rPr lang="en-US" dirty="0" smtClean="0"/>
              <a:t> </a:t>
            </a:r>
            <a:endParaRPr lang="en-US" dirty="0"/>
          </a:p>
        </p:txBody>
      </p:sp>
    </p:spTree>
    <p:extLst>
      <p:ext uri="{BB962C8B-B14F-4D97-AF65-F5344CB8AC3E}">
        <p14:creationId xmlns:p14="http://schemas.microsoft.com/office/powerpoint/2010/main" val="3802381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Reading</a:t>
            </a:r>
            <a:endParaRPr lang="en-US" dirty="0"/>
          </a:p>
        </p:txBody>
      </p:sp>
      <p:sp>
        <p:nvSpPr>
          <p:cNvPr id="3" name="Content Placeholder 2"/>
          <p:cNvSpPr>
            <a:spLocks noGrp="1"/>
          </p:cNvSpPr>
          <p:nvPr>
            <p:ph idx="1"/>
          </p:nvPr>
        </p:nvSpPr>
        <p:spPr/>
        <p:txBody>
          <a:bodyPr/>
          <a:lstStyle/>
          <a:p>
            <a:r>
              <a:rPr lang="en-US" dirty="0" smtClean="0"/>
              <a:t>Summarizing</a:t>
            </a:r>
          </a:p>
          <a:p>
            <a:r>
              <a:rPr lang="en-US" dirty="0" smtClean="0"/>
              <a:t>Comparing</a:t>
            </a:r>
          </a:p>
          <a:p>
            <a:r>
              <a:rPr lang="en-US" dirty="0" smtClean="0"/>
              <a:t>Contrasting</a:t>
            </a:r>
          </a:p>
          <a:p>
            <a:r>
              <a:rPr lang="en-US" dirty="0" smtClean="0"/>
              <a:t>Synthesizing</a:t>
            </a:r>
          </a:p>
          <a:p>
            <a:r>
              <a:rPr lang="en-US" dirty="0" smtClean="0"/>
              <a:t>Drawing Conclusions</a:t>
            </a:r>
          </a:p>
          <a:p>
            <a:r>
              <a:rPr lang="en-US" dirty="0" smtClean="0"/>
              <a:t>Discussions</a:t>
            </a:r>
          </a:p>
          <a:p>
            <a:r>
              <a:rPr lang="en-US" dirty="0" smtClean="0"/>
              <a:t>Validating the purpose for reading</a:t>
            </a:r>
            <a:endParaRPr lang="en-US" dirty="0"/>
          </a:p>
        </p:txBody>
      </p:sp>
    </p:spTree>
    <p:extLst>
      <p:ext uri="{BB962C8B-B14F-4D97-AF65-F5344CB8AC3E}">
        <p14:creationId xmlns:p14="http://schemas.microsoft.com/office/powerpoint/2010/main" val="212576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b="1" i="1" dirty="0"/>
          </a:p>
          <a:p>
            <a:pPr marL="0" indent="0" algn="ctr">
              <a:buNone/>
            </a:pPr>
            <a:r>
              <a:rPr lang="en-US" sz="3600" b="1" i="1" dirty="0" smtClean="0"/>
              <a:t>“I </a:t>
            </a:r>
            <a:r>
              <a:rPr lang="en-US" sz="3600" b="1" i="1" dirty="0" smtClean="0"/>
              <a:t>never let my schooling get in the way of my education.</a:t>
            </a:r>
            <a:r>
              <a:rPr lang="en-US" sz="3600" b="1" i="1" dirty="0" smtClean="0"/>
              <a:t>” </a:t>
            </a:r>
          </a:p>
          <a:p>
            <a:pPr marL="0" indent="0" algn="r">
              <a:buNone/>
            </a:pPr>
            <a:r>
              <a:rPr lang="en-US" sz="2800" b="1" i="1" dirty="0" smtClean="0"/>
              <a:t> </a:t>
            </a:r>
            <a:r>
              <a:rPr lang="en-US" sz="2800" dirty="0" smtClean="0"/>
              <a:t>- Mark Twain</a:t>
            </a:r>
            <a:endParaRPr lang="en-US" sz="2800" dirty="0"/>
          </a:p>
        </p:txBody>
      </p:sp>
    </p:spTree>
    <p:extLst>
      <p:ext uri="{BB962C8B-B14F-4D97-AF65-F5344CB8AC3E}">
        <p14:creationId xmlns:p14="http://schemas.microsoft.com/office/powerpoint/2010/main" val="144422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Education</a:t>
            </a:r>
            <a:endParaRPr lang="en-US" dirty="0"/>
          </a:p>
        </p:txBody>
      </p:sp>
      <p:sp>
        <p:nvSpPr>
          <p:cNvPr id="3" name="Content Placeholder 2"/>
          <p:cNvSpPr>
            <a:spLocks noGrp="1"/>
          </p:cNvSpPr>
          <p:nvPr>
            <p:ph idx="1"/>
          </p:nvPr>
        </p:nvSpPr>
        <p:spPr/>
        <p:txBody>
          <a:bodyPr/>
          <a:lstStyle/>
          <a:p>
            <a:r>
              <a:rPr lang="en-US" dirty="0" smtClean="0"/>
              <a:t>Plato’s educational philosophy was grounded in his vision of the ideal. Plato thinks education as a key for society.</a:t>
            </a:r>
          </a:p>
          <a:p>
            <a:r>
              <a:rPr lang="en-US" dirty="0" smtClean="0"/>
              <a:t>Aristotle,” Education is the creation of a sound mind in a sound body.”</a:t>
            </a:r>
          </a:p>
          <a:p>
            <a:r>
              <a:rPr lang="en-US" dirty="0" smtClean="0"/>
              <a:t>As per the definition of John Dewy, Education reconstructs and remodels. It is the continuous reconstruction of our experience.</a:t>
            </a:r>
            <a:endParaRPr lang="en-US" dirty="0"/>
          </a:p>
        </p:txBody>
      </p:sp>
    </p:spTree>
    <p:extLst>
      <p:ext uri="{BB962C8B-B14F-4D97-AF65-F5344CB8AC3E}">
        <p14:creationId xmlns:p14="http://schemas.microsoft.com/office/powerpoint/2010/main" val="282043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Education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Prof. Huxley,” An educated man is one whose intellect is a clear cold logic engine, whose mind is stormed with all the best of knowledge in the world, who loves beauty both in art and nature and hates all vileness, and who respects others as he respects himself.”</a:t>
            </a:r>
          </a:p>
          <a:p>
            <a:r>
              <a:rPr lang="en-US" dirty="0" smtClean="0"/>
              <a:t>We give the village boy, not mere instruction or information, but the ability to take a view of things for himself.</a:t>
            </a:r>
          </a:p>
          <a:p>
            <a:r>
              <a:rPr lang="en-US" dirty="0" smtClean="0"/>
              <a:t>In short, Education aims at giving,” the philosophic mind, the gentle judgment, the interest in knowledge and beauty for their own sake,” that marks the harmoniously developed man.</a:t>
            </a:r>
            <a:endParaRPr lang="en-US" dirty="0"/>
          </a:p>
        </p:txBody>
      </p:sp>
    </p:spTree>
    <p:extLst>
      <p:ext uri="{BB962C8B-B14F-4D97-AF65-F5344CB8AC3E}">
        <p14:creationId xmlns:p14="http://schemas.microsoft.com/office/powerpoint/2010/main" val="169112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Adult Learners</a:t>
            </a:r>
            <a:endParaRPr lang="en-US" dirty="0"/>
          </a:p>
        </p:txBody>
      </p:sp>
      <p:sp>
        <p:nvSpPr>
          <p:cNvPr id="3" name="Content Placeholder 2"/>
          <p:cNvSpPr>
            <a:spLocks noGrp="1"/>
          </p:cNvSpPr>
          <p:nvPr>
            <p:ph idx="1"/>
          </p:nvPr>
        </p:nvSpPr>
        <p:spPr/>
        <p:txBody>
          <a:bodyPr/>
          <a:lstStyle/>
          <a:p>
            <a:r>
              <a:rPr lang="en-US" dirty="0" smtClean="0"/>
              <a:t>Are autonomous and self-</a:t>
            </a:r>
            <a:r>
              <a:rPr lang="en-US" dirty="0" smtClean="0"/>
              <a:t>directed</a:t>
            </a:r>
            <a:endParaRPr lang="en-US" dirty="0" smtClean="0"/>
          </a:p>
          <a:p>
            <a:r>
              <a:rPr lang="en-US" dirty="0" smtClean="0"/>
              <a:t>Have a foundation of life </a:t>
            </a:r>
            <a:r>
              <a:rPr lang="en-US" dirty="0" smtClean="0"/>
              <a:t>experiences</a:t>
            </a:r>
            <a:endParaRPr lang="en-US" dirty="0" smtClean="0"/>
          </a:p>
          <a:p>
            <a:r>
              <a:rPr lang="en-US" dirty="0" smtClean="0"/>
              <a:t>Are goal </a:t>
            </a:r>
            <a:r>
              <a:rPr lang="en-US" dirty="0" smtClean="0"/>
              <a:t>oriented</a:t>
            </a:r>
            <a:endParaRPr lang="en-US" dirty="0" smtClean="0"/>
          </a:p>
          <a:p>
            <a:r>
              <a:rPr lang="en-US" dirty="0" smtClean="0"/>
              <a:t>Are relevancy </a:t>
            </a:r>
            <a:r>
              <a:rPr lang="en-US" dirty="0" smtClean="0"/>
              <a:t>oriented</a:t>
            </a:r>
            <a:endParaRPr lang="en-US" dirty="0" smtClean="0"/>
          </a:p>
          <a:p>
            <a:r>
              <a:rPr lang="en-US" dirty="0" smtClean="0"/>
              <a:t>Are practical</a:t>
            </a:r>
          </a:p>
          <a:p>
            <a:r>
              <a:rPr lang="en-US" dirty="0" smtClean="0"/>
              <a:t>Need to be shown </a:t>
            </a:r>
            <a:r>
              <a:rPr lang="en-US" dirty="0" smtClean="0"/>
              <a:t>respect</a:t>
            </a:r>
            <a:endParaRPr lang="en-US" dirty="0" smtClean="0"/>
          </a:p>
          <a:p>
            <a:endParaRPr lang="en-US" dirty="0"/>
          </a:p>
        </p:txBody>
      </p:sp>
    </p:spTree>
    <p:extLst>
      <p:ext uri="{BB962C8B-B14F-4D97-AF65-F5344CB8AC3E}">
        <p14:creationId xmlns:p14="http://schemas.microsoft.com/office/powerpoint/2010/main" val="22247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the Instructors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Involve participants, serve as facilitator, determine interest of learners.</a:t>
            </a:r>
          </a:p>
          <a:p>
            <a:r>
              <a:rPr lang="en-US" dirty="0" smtClean="0"/>
              <a:t>Recognize their expertise, encourage them to share their experiences and knowledge.</a:t>
            </a:r>
          </a:p>
          <a:p>
            <a:r>
              <a:rPr lang="en-US" dirty="0" smtClean="0"/>
              <a:t>Be organized. Have clear objectives.</a:t>
            </a:r>
          </a:p>
          <a:p>
            <a:r>
              <a:rPr lang="en-US" dirty="0" smtClean="0"/>
              <a:t>Explain how training objectives relate to training activities.</a:t>
            </a:r>
          </a:p>
          <a:p>
            <a:r>
              <a:rPr lang="en-US" dirty="0" smtClean="0"/>
              <a:t>Show relevance of training to job. </a:t>
            </a:r>
          </a:p>
          <a:p>
            <a:r>
              <a:rPr lang="en-US" dirty="0" smtClean="0"/>
              <a:t>Acknowledge the wealth of knowledge and experiences they bring to the training. Treat them as equals rather than subordinates. </a:t>
            </a:r>
            <a:endParaRPr lang="en-US" dirty="0"/>
          </a:p>
        </p:txBody>
      </p:sp>
    </p:spTree>
    <p:extLst>
      <p:ext uri="{BB962C8B-B14F-4D97-AF65-F5344CB8AC3E}">
        <p14:creationId xmlns:p14="http://schemas.microsoft.com/office/powerpoint/2010/main" val="75041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Learning</a:t>
            </a:r>
            <a:endParaRPr lang="en-US" dirty="0"/>
          </a:p>
        </p:txBody>
      </p:sp>
      <p:sp>
        <p:nvSpPr>
          <p:cNvPr id="3" name="Content Placeholder 2"/>
          <p:cNvSpPr>
            <a:spLocks noGrp="1"/>
          </p:cNvSpPr>
          <p:nvPr>
            <p:ph idx="1"/>
          </p:nvPr>
        </p:nvSpPr>
        <p:spPr/>
        <p:txBody>
          <a:bodyPr/>
          <a:lstStyle/>
          <a:p>
            <a:r>
              <a:rPr lang="en-US" dirty="0" smtClean="0"/>
              <a:t>Learning is not a spectator sport.</a:t>
            </a:r>
          </a:p>
          <a:p>
            <a:r>
              <a:rPr lang="en-US" dirty="0" smtClean="0"/>
              <a:t>The more actively engaged the learner is, the more learning takes place.</a:t>
            </a:r>
          </a:p>
          <a:p>
            <a:r>
              <a:rPr lang="en-US" dirty="0" smtClean="0"/>
              <a:t>Different instructional methodologies have  greater rates of retention.  </a:t>
            </a:r>
            <a:endParaRPr lang="en-US" dirty="0"/>
          </a:p>
        </p:txBody>
      </p:sp>
    </p:spTree>
    <p:extLst>
      <p:ext uri="{BB962C8B-B14F-4D97-AF65-F5344CB8AC3E}">
        <p14:creationId xmlns:p14="http://schemas.microsoft.com/office/powerpoint/2010/main" val="29954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Surveys: Students’ Interests , Skills, and Styles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Based on students’ interest surveys, it should be ensured that every one is valued through activities and their interests and activities are connected with their language learning.</a:t>
            </a:r>
          </a:p>
          <a:p>
            <a:r>
              <a:rPr lang="en-US" dirty="0" smtClean="0"/>
              <a:t>Based on diagnostic, formative, and summative assessments, students’ skills need effective ways to give feedback that will improve learning.</a:t>
            </a:r>
          </a:p>
          <a:p>
            <a:r>
              <a:rPr lang="en-US" dirty="0" smtClean="0"/>
              <a:t>Using knowledge of students’ learning styles (Visual, Auditory, Kinesthetic), instruction should  be planned to meet their needs and manage varied activities for effective learning.</a:t>
            </a:r>
            <a:endParaRPr lang="en-US" dirty="0"/>
          </a:p>
        </p:txBody>
      </p:sp>
    </p:spTree>
    <p:extLst>
      <p:ext uri="{BB962C8B-B14F-4D97-AF65-F5344CB8AC3E}">
        <p14:creationId xmlns:p14="http://schemas.microsoft.com/office/powerpoint/2010/main" val="86832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Multicultural Education</a:t>
            </a:r>
            <a:endParaRPr lang="en-US" dirty="0"/>
          </a:p>
        </p:txBody>
      </p:sp>
      <p:sp>
        <p:nvSpPr>
          <p:cNvPr id="3" name="Content Placeholder 2"/>
          <p:cNvSpPr>
            <a:spLocks noGrp="1"/>
          </p:cNvSpPr>
          <p:nvPr>
            <p:ph idx="1"/>
          </p:nvPr>
        </p:nvSpPr>
        <p:spPr/>
        <p:txBody>
          <a:bodyPr>
            <a:normAutofit fontScale="92500"/>
          </a:bodyPr>
          <a:lstStyle/>
          <a:p>
            <a:r>
              <a:rPr lang="en-US" dirty="0" smtClean="0"/>
              <a:t>It is structured process designed to foster understanding among people of many different cultures. Like an Ice-burg, we can see only 10% of an individual’s attributes. We do not see the most important dimensions, those including culture, values, attitudes, and beliefs. </a:t>
            </a:r>
          </a:p>
          <a:p>
            <a:r>
              <a:rPr lang="en-US" dirty="0" smtClean="0"/>
              <a:t>Culture clashes and misconceptions occur when the invisible descriptors or traits of individuals conflict with others.  </a:t>
            </a:r>
            <a:endParaRPr lang="en-US" dirty="0"/>
          </a:p>
        </p:txBody>
      </p:sp>
    </p:spTree>
    <p:extLst>
      <p:ext uri="{BB962C8B-B14F-4D97-AF65-F5344CB8AC3E}">
        <p14:creationId xmlns:p14="http://schemas.microsoft.com/office/powerpoint/2010/main" val="232541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3689</TotalTime>
  <Words>921</Words>
  <Application>Microsoft Macintosh PowerPoint</Application>
  <PresentationFormat>On-screen Show (4:3)</PresentationFormat>
  <Paragraphs>100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Crux of Education and the Strategies to Teach Adult Learners with Emphasis on Reading</vt:lpstr>
      <vt:lpstr>Education</vt:lpstr>
      <vt:lpstr>Definitions of Education</vt:lpstr>
      <vt:lpstr>Definitions of Education</vt:lpstr>
      <vt:lpstr>Characteristics of Adult Learners</vt:lpstr>
      <vt:lpstr>Implications for the Instructors</vt:lpstr>
      <vt:lpstr>Active Learning</vt:lpstr>
      <vt:lpstr>Surveys: Students’ Interests , Skills, and Styles</vt:lpstr>
      <vt:lpstr>Multicultural Education</vt:lpstr>
      <vt:lpstr>The Iceberg</vt:lpstr>
      <vt:lpstr>Reading</vt:lpstr>
      <vt:lpstr>Extra Reading</vt:lpstr>
      <vt:lpstr>Purpose for Reading</vt:lpstr>
      <vt:lpstr>Reading Process</vt:lpstr>
      <vt:lpstr>Comprehension Strategies</vt:lpstr>
      <vt:lpstr>Three Phases of the Reading Process: Pre-reading Strategies</vt:lpstr>
      <vt:lpstr>During Reading Strategies</vt:lpstr>
      <vt:lpstr>After Reading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 Kundra</dc:creator>
  <cp:lastModifiedBy>Vir Kundra</cp:lastModifiedBy>
  <cp:revision>13</cp:revision>
  <dcterms:created xsi:type="dcterms:W3CDTF">2016-02-26T02:13:32Z</dcterms:created>
  <dcterms:modified xsi:type="dcterms:W3CDTF">2016-02-28T15:43:04Z</dcterms:modified>
</cp:coreProperties>
</file>