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1" r:id="rId1"/>
  </p:sldMasterIdLst>
  <p:notesMasterIdLst>
    <p:notesMasterId r:id="rId20"/>
  </p:notesMasterIdLst>
  <p:sldIdLst>
    <p:sldId id="256" r:id="rId2"/>
    <p:sldId id="259" r:id="rId3"/>
    <p:sldId id="257" r:id="rId4"/>
    <p:sldId id="267" r:id="rId5"/>
    <p:sldId id="266" r:id="rId6"/>
    <p:sldId id="273" r:id="rId7"/>
    <p:sldId id="278" r:id="rId8"/>
    <p:sldId id="268" r:id="rId9"/>
    <p:sldId id="274" r:id="rId10"/>
    <p:sldId id="269" r:id="rId11"/>
    <p:sldId id="263" r:id="rId12"/>
    <p:sldId id="270" r:id="rId13"/>
    <p:sldId id="260" r:id="rId14"/>
    <p:sldId id="272" r:id="rId15"/>
    <p:sldId id="271" r:id="rId16"/>
    <p:sldId id="279" r:id="rId17"/>
    <p:sldId id="280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F90361-DBB8-BE43-B100-96B1243F49F8}">
          <p14:sldIdLst>
            <p14:sldId id="256"/>
            <p14:sldId id="259"/>
            <p14:sldId id="257"/>
            <p14:sldId id="267"/>
            <p14:sldId id="266"/>
            <p14:sldId id="273"/>
            <p14:sldId id="278"/>
            <p14:sldId id="268"/>
            <p14:sldId id="274"/>
            <p14:sldId id="269"/>
            <p14:sldId id="263"/>
            <p14:sldId id="270"/>
            <p14:sldId id="260"/>
            <p14:sldId id="272"/>
            <p14:sldId id="271"/>
            <p14:sldId id="279"/>
            <p14:sldId id="280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887"/>
    <a:srgbClr val="ACC2C4"/>
    <a:srgbClr val="72CFFE"/>
    <a:srgbClr val="860075"/>
    <a:srgbClr val="15571B"/>
    <a:srgbClr val="187538"/>
    <a:srgbClr val="1C9F3A"/>
    <a:srgbClr val="A31212"/>
    <a:srgbClr val="F08712"/>
    <a:srgbClr val="20D2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0A7CB-5DBC-894F-BD88-EC4F4DF12F38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48DAE7EE-608E-8345-874E-B13FB8EAB6DE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25000"/>
                  <a:lumOff val="75000"/>
                </a:schemeClr>
              </a:solidFill>
            </a:rPr>
            <a:t>Cultural knowledge</a:t>
          </a:r>
          <a:endParaRPr lang="en-US" dirty="0">
            <a:solidFill>
              <a:schemeClr val="tx1">
                <a:lumMod val="25000"/>
                <a:lumOff val="75000"/>
              </a:schemeClr>
            </a:solidFill>
          </a:endParaRPr>
        </a:p>
      </dgm:t>
    </dgm:pt>
    <dgm:pt modelId="{873778D8-5AC1-4748-8E5D-CF1D2C6C3D63}" type="parTrans" cxnId="{CD08A5A7-F0BE-8240-ABF9-A545D7501B02}">
      <dgm:prSet/>
      <dgm:spPr/>
      <dgm:t>
        <a:bodyPr/>
        <a:lstStyle/>
        <a:p>
          <a:endParaRPr lang="en-US"/>
        </a:p>
      </dgm:t>
    </dgm:pt>
    <dgm:pt modelId="{83C4B827-A68A-2D47-9C78-3EAE8F0DE65D}" type="sibTrans" cxnId="{CD08A5A7-F0BE-8240-ABF9-A545D7501B02}">
      <dgm:prSet/>
      <dgm:spPr/>
      <dgm:t>
        <a:bodyPr/>
        <a:lstStyle/>
        <a:p>
          <a:endParaRPr lang="en-US"/>
        </a:p>
      </dgm:t>
    </dgm:pt>
    <dgm:pt modelId="{8B80F024-C885-7645-9343-681EF118CCC7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  <a:lumOff val="75000"/>
                </a:schemeClr>
              </a:solidFill>
            </a:rPr>
            <a:t>Cultural awareness</a:t>
          </a:r>
          <a:endParaRPr lang="en-US" dirty="0">
            <a:solidFill>
              <a:schemeClr val="tx2">
                <a:lumMod val="25000"/>
                <a:lumOff val="75000"/>
              </a:schemeClr>
            </a:solidFill>
          </a:endParaRPr>
        </a:p>
      </dgm:t>
    </dgm:pt>
    <dgm:pt modelId="{72679D04-9119-ED4F-BAE2-9E9C353976D8}" type="parTrans" cxnId="{B40F9C0D-CD50-D34F-BABF-5EED133247FA}">
      <dgm:prSet/>
      <dgm:spPr/>
      <dgm:t>
        <a:bodyPr/>
        <a:lstStyle/>
        <a:p>
          <a:endParaRPr lang="en-US"/>
        </a:p>
      </dgm:t>
    </dgm:pt>
    <dgm:pt modelId="{5B44DD8D-49A3-AF42-94A7-3AC44FE8EA26}" type="sibTrans" cxnId="{B40F9C0D-CD50-D34F-BABF-5EED133247FA}">
      <dgm:prSet/>
      <dgm:spPr/>
      <dgm:t>
        <a:bodyPr/>
        <a:lstStyle/>
        <a:p>
          <a:endParaRPr lang="en-US"/>
        </a:p>
      </dgm:t>
    </dgm:pt>
    <dgm:pt modelId="{79D3F060-A69D-AC46-9631-8F978D36F9A4}">
      <dgm:prSet phldrT="[Text]"/>
      <dgm:spPr/>
      <dgm:t>
        <a:bodyPr/>
        <a:lstStyle/>
        <a:p>
          <a:r>
            <a:rPr lang="en-US" dirty="0" smtClean="0">
              <a:solidFill>
                <a:srgbClr val="E7E887"/>
              </a:solidFill>
            </a:rPr>
            <a:t>Cultural sensitivity</a:t>
          </a:r>
          <a:endParaRPr lang="en-US" dirty="0">
            <a:solidFill>
              <a:srgbClr val="E7E887"/>
            </a:solidFill>
          </a:endParaRPr>
        </a:p>
      </dgm:t>
    </dgm:pt>
    <dgm:pt modelId="{9FC3A7D0-035B-6D49-ABE8-534AF7E5F4B1}" type="parTrans" cxnId="{58E40CC3-BFE8-8840-8EDD-56730E8CD92E}">
      <dgm:prSet/>
      <dgm:spPr/>
      <dgm:t>
        <a:bodyPr/>
        <a:lstStyle/>
        <a:p>
          <a:endParaRPr lang="en-US"/>
        </a:p>
      </dgm:t>
    </dgm:pt>
    <dgm:pt modelId="{27A0509E-227F-EF46-B323-77A805CB95D6}" type="sibTrans" cxnId="{58E40CC3-BFE8-8840-8EDD-56730E8CD92E}">
      <dgm:prSet/>
      <dgm:spPr/>
      <dgm:t>
        <a:bodyPr/>
        <a:lstStyle/>
        <a:p>
          <a:endParaRPr lang="en-US"/>
        </a:p>
      </dgm:t>
    </dgm:pt>
    <dgm:pt modelId="{1C7A2B46-EA0D-F34E-9DEA-DCB3BE8CCA68}">
      <dgm:prSet phldrT="[Text]"/>
      <dgm:spPr/>
      <dgm:t>
        <a:bodyPr/>
        <a:lstStyle/>
        <a:p>
          <a:r>
            <a:rPr lang="en-US" dirty="0" smtClean="0">
              <a:solidFill>
                <a:srgbClr val="CCFFCC"/>
              </a:solidFill>
            </a:rPr>
            <a:t>Cultural competence</a:t>
          </a:r>
          <a:endParaRPr lang="en-US" dirty="0">
            <a:solidFill>
              <a:srgbClr val="CCFFCC"/>
            </a:solidFill>
          </a:endParaRPr>
        </a:p>
      </dgm:t>
    </dgm:pt>
    <dgm:pt modelId="{D636BF5F-153C-0E42-B91A-8D56AB264D40}" type="parTrans" cxnId="{7553D68A-25C6-4F4B-AA9A-0942E4172F1A}">
      <dgm:prSet/>
      <dgm:spPr/>
      <dgm:t>
        <a:bodyPr/>
        <a:lstStyle/>
        <a:p>
          <a:endParaRPr lang="en-US"/>
        </a:p>
      </dgm:t>
    </dgm:pt>
    <dgm:pt modelId="{B6D42C20-3658-BC4A-9C8A-8A3251BDFAE4}" type="sibTrans" cxnId="{7553D68A-25C6-4F4B-AA9A-0942E4172F1A}">
      <dgm:prSet/>
      <dgm:spPr/>
      <dgm:t>
        <a:bodyPr/>
        <a:lstStyle/>
        <a:p>
          <a:endParaRPr lang="en-US"/>
        </a:p>
      </dgm:t>
    </dgm:pt>
    <dgm:pt modelId="{C7AEB37C-9007-D649-98F9-1C169E0001EB}" type="pres">
      <dgm:prSet presAssocID="{AF60A7CB-5DBC-894F-BD88-EC4F4DF12F38}" presName="CompostProcess" presStyleCnt="0">
        <dgm:presLayoutVars>
          <dgm:dir/>
          <dgm:resizeHandles val="exact"/>
        </dgm:presLayoutVars>
      </dgm:prSet>
      <dgm:spPr/>
    </dgm:pt>
    <dgm:pt modelId="{26802BAC-CFE5-2742-BA98-5D033D1312A8}" type="pres">
      <dgm:prSet presAssocID="{AF60A7CB-5DBC-894F-BD88-EC4F4DF12F38}" presName="arrow" presStyleLbl="bgShp" presStyleIdx="0" presStyleCnt="1" custLinFactNeighborX="-373" custLinFactNeighborY="-10833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</dgm:pt>
    <dgm:pt modelId="{8B5C8FFA-A0CA-8647-BC1E-773F54AD36E0}" type="pres">
      <dgm:prSet presAssocID="{AF60A7CB-5DBC-894F-BD88-EC4F4DF12F38}" presName="linearProcess" presStyleCnt="0"/>
      <dgm:spPr/>
    </dgm:pt>
    <dgm:pt modelId="{0B25ED56-F96F-EF4D-9ACF-9B04557B522C}" type="pres">
      <dgm:prSet presAssocID="{48DAE7EE-608E-8345-874E-B13FB8EAB6D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74F77-3A49-494C-A02D-FD2C84F18C38}" type="pres">
      <dgm:prSet presAssocID="{83C4B827-A68A-2D47-9C78-3EAE8F0DE65D}" presName="sibTrans" presStyleCnt="0"/>
      <dgm:spPr/>
    </dgm:pt>
    <dgm:pt modelId="{F41E34C5-DFF4-0B46-81F8-D11931E733C7}" type="pres">
      <dgm:prSet presAssocID="{8B80F024-C885-7645-9343-681EF118CCC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07676-C750-8D4F-93EA-FFA0D823561E}" type="pres">
      <dgm:prSet presAssocID="{5B44DD8D-49A3-AF42-94A7-3AC44FE8EA26}" presName="sibTrans" presStyleCnt="0"/>
      <dgm:spPr/>
    </dgm:pt>
    <dgm:pt modelId="{39D44711-CDAF-9847-BA3A-52B63A20D26A}" type="pres">
      <dgm:prSet presAssocID="{79D3F060-A69D-AC46-9631-8F978D36F9A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186F5-3235-8E40-B0B4-5F5A08801126}" type="pres">
      <dgm:prSet presAssocID="{27A0509E-227F-EF46-B323-77A805CB95D6}" presName="sibTrans" presStyleCnt="0"/>
      <dgm:spPr/>
    </dgm:pt>
    <dgm:pt modelId="{E416D99B-E480-7E47-A7A9-693A30584A64}" type="pres">
      <dgm:prSet presAssocID="{1C7A2B46-EA0D-F34E-9DEA-DCB3BE8CCA68}" presName="textNode" presStyleLbl="node1" presStyleIdx="3" presStyleCnt="4" custScaleY="141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53D68A-25C6-4F4B-AA9A-0942E4172F1A}" srcId="{AF60A7CB-5DBC-894F-BD88-EC4F4DF12F38}" destId="{1C7A2B46-EA0D-F34E-9DEA-DCB3BE8CCA68}" srcOrd="3" destOrd="0" parTransId="{D636BF5F-153C-0E42-B91A-8D56AB264D40}" sibTransId="{B6D42C20-3658-BC4A-9C8A-8A3251BDFAE4}"/>
    <dgm:cxn modelId="{7D02E5CC-0AC4-C947-BCF7-74D7F1699149}" type="presOf" srcId="{1C7A2B46-EA0D-F34E-9DEA-DCB3BE8CCA68}" destId="{E416D99B-E480-7E47-A7A9-693A30584A64}" srcOrd="0" destOrd="0" presId="urn:microsoft.com/office/officeart/2005/8/layout/hProcess9"/>
    <dgm:cxn modelId="{AFD7DE4F-6465-1346-9012-48160D4400C6}" type="presOf" srcId="{48DAE7EE-608E-8345-874E-B13FB8EAB6DE}" destId="{0B25ED56-F96F-EF4D-9ACF-9B04557B522C}" srcOrd="0" destOrd="0" presId="urn:microsoft.com/office/officeart/2005/8/layout/hProcess9"/>
    <dgm:cxn modelId="{CD08A5A7-F0BE-8240-ABF9-A545D7501B02}" srcId="{AF60A7CB-5DBC-894F-BD88-EC4F4DF12F38}" destId="{48DAE7EE-608E-8345-874E-B13FB8EAB6DE}" srcOrd="0" destOrd="0" parTransId="{873778D8-5AC1-4748-8E5D-CF1D2C6C3D63}" sibTransId="{83C4B827-A68A-2D47-9C78-3EAE8F0DE65D}"/>
    <dgm:cxn modelId="{B40F9C0D-CD50-D34F-BABF-5EED133247FA}" srcId="{AF60A7CB-5DBC-894F-BD88-EC4F4DF12F38}" destId="{8B80F024-C885-7645-9343-681EF118CCC7}" srcOrd="1" destOrd="0" parTransId="{72679D04-9119-ED4F-BAE2-9E9C353976D8}" sibTransId="{5B44DD8D-49A3-AF42-94A7-3AC44FE8EA26}"/>
    <dgm:cxn modelId="{2B0405D6-12AA-9947-B6E7-DB33AE50C3A7}" type="presOf" srcId="{8B80F024-C885-7645-9343-681EF118CCC7}" destId="{F41E34C5-DFF4-0B46-81F8-D11931E733C7}" srcOrd="0" destOrd="0" presId="urn:microsoft.com/office/officeart/2005/8/layout/hProcess9"/>
    <dgm:cxn modelId="{58E40CC3-BFE8-8840-8EDD-56730E8CD92E}" srcId="{AF60A7CB-5DBC-894F-BD88-EC4F4DF12F38}" destId="{79D3F060-A69D-AC46-9631-8F978D36F9A4}" srcOrd="2" destOrd="0" parTransId="{9FC3A7D0-035B-6D49-ABE8-534AF7E5F4B1}" sibTransId="{27A0509E-227F-EF46-B323-77A805CB95D6}"/>
    <dgm:cxn modelId="{3A191D44-7A9B-0A40-8FA8-0A167CA7A199}" type="presOf" srcId="{AF60A7CB-5DBC-894F-BD88-EC4F4DF12F38}" destId="{C7AEB37C-9007-D649-98F9-1C169E0001EB}" srcOrd="0" destOrd="0" presId="urn:microsoft.com/office/officeart/2005/8/layout/hProcess9"/>
    <dgm:cxn modelId="{E7146102-7B57-F440-BA75-58B6BB2CCC19}" type="presOf" srcId="{79D3F060-A69D-AC46-9631-8F978D36F9A4}" destId="{39D44711-CDAF-9847-BA3A-52B63A20D26A}" srcOrd="0" destOrd="0" presId="urn:microsoft.com/office/officeart/2005/8/layout/hProcess9"/>
    <dgm:cxn modelId="{7D389E40-954D-EA43-B8EC-E4DC921F575A}" type="presParOf" srcId="{C7AEB37C-9007-D649-98F9-1C169E0001EB}" destId="{26802BAC-CFE5-2742-BA98-5D033D1312A8}" srcOrd="0" destOrd="0" presId="urn:microsoft.com/office/officeart/2005/8/layout/hProcess9"/>
    <dgm:cxn modelId="{D0210993-6B74-EF42-9699-A2B32B5D15E3}" type="presParOf" srcId="{C7AEB37C-9007-D649-98F9-1C169E0001EB}" destId="{8B5C8FFA-A0CA-8647-BC1E-773F54AD36E0}" srcOrd="1" destOrd="0" presId="urn:microsoft.com/office/officeart/2005/8/layout/hProcess9"/>
    <dgm:cxn modelId="{17EF6F99-E966-5441-97F9-66195325F55E}" type="presParOf" srcId="{8B5C8FFA-A0CA-8647-BC1E-773F54AD36E0}" destId="{0B25ED56-F96F-EF4D-9ACF-9B04557B522C}" srcOrd="0" destOrd="0" presId="urn:microsoft.com/office/officeart/2005/8/layout/hProcess9"/>
    <dgm:cxn modelId="{1F921BD3-F224-AA45-BCEE-9E7E5AF16DD0}" type="presParOf" srcId="{8B5C8FFA-A0CA-8647-BC1E-773F54AD36E0}" destId="{D5B74F77-3A49-494C-A02D-FD2C84F18C38}" srcOrd="1" destOrd="0" presId="urn:microsoft.com/office/officeart/2005/8/layout/hProcess9"/>
    <dgm:cxn modelId="{46DA737F-29E6-6B45-8224-908994A3FC86}" type="presParOf" srcId="{8B5C8FFA-A0CA-8647-BC1E-773F54AD36E0}" destId="{F41E34C5-DFF4-0B46-81F8-D11931E733C7}" srcOrd="2" destOrd="0" presId="urn:microsoft.com/office/officeart/2005/8/layout/hProcess9"/>
    <dgm:cxn modelId="{4C2877DC-1B7B-B940-B1D5-87DD60D4DABF}" type="presParOf" srcId="{8B5C8FFA-A0CA-8647-BC1E-773F54AD36E0}" destId="{7C407676-C750-8D4F-93EA-FFA0D823561E}" srcOrd="3" destOrd="0" presId="urn:microsoft.com/office/officeart/2005/8/layout/hProcess9"/>
    <dgm:cxn modelId="{EE787117-C7F9-8F45-88D1-1645B96F6B49}" type="presParOf" srcId="{8B5C8FFA-A0CA-8647-BC1E-773F54AD36E0}" destId="{39D44711-CDAF-9847-BA3A-52B63A20D26A}" srcOrd="4" destOrd="0" presId="urn:microsoft.com/office/officeart/2005/8/layout/hProcess9"/>
    <dgm:cxn modelId="{F989B25C-4A85-6441-B2EE-F81149470CC6}" type="presParOf" srcId="{8B5C8FFA-A0CA-8647-BC1E-773F54AD36E0}" destId="{BBE186F5-3235-8E40-B0B4-5F5A08801126}" srcOrd="5" destOrd="0" presId="urn:microsoft.com/office/officeart/2005/8/layout/hProcess9"/>
    <dgm:cxn modelId="{1811FFF9-7967-764F-9FC2-BC5EE1B920B7}" type="presParOf" srcId="{8B5C8FFA-A0CA-8647-BC1E-773F54AD36E0}" destId="{E416D99B-E480-7E47-A7A9-693A30584A6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60A7CB-5DBC-894F-BD88-EC4F4DF12F38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48DAE7EE-608E-8345-874E-B13FB8EAB6DE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25000"/>
                  <a:lumOff val="75000"/>
                </a:schemeClr>
              </a:solidFill>
            </a:rPr>
            <a:t>Cultural knowledge</a:t>
          </a:r>
          <a:endParaRPr lang="en-US" dirty="0">
            <a:solidFill>
              <a:schemeClr val="tx1">
                <a:lumMod val="25000"/>
                <a:lumOff val="75000"/>
              </a:schemeClr>
            </a:solidFill>
          </a:endParaRPr>
        </a:p>
      </dgm:t>
    </dgm:pt>
    <dgm:pt modelId="{873778D8-5AC1-4748-8E5D-CF1D2C6C3D63}" type="parTrans" cxnId="{CD08A5A7-F0BE-8240-ABF9-A545D7501B02}">
      <dgm:prSet/>
      <dgm:spPr/>
      <dgm:t>
        <a:bodyPr/>
        <a:lstStyle/>
        <a:p>
          <a:endParaRPr lang="en-US"/>
        </a:p>
      </dgm:t>
    </dgm:pt>
    <dgm:pt modelId="{83C4B827-A68A-2D47-9C78-3EAE8F0DE65D}" type="sibTrans" cxnId="{CD08A5A7-F0BE-8240-ABF9-A545D7501B02}">
      <dgm:prSet/>
      <dgm:spPr/>
      <dgm:t>
        <a:bodyPr/>
        <a:lstStyle/>
        <a:p>
          <a:endParaRPr lang="en-US"/>
        </a:p>
      </dgm:t>
    </dgm:pt>
    <dgm:pt modelId="{8B80F024-C885-7645-9343-681EF118CCC7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  <a:lumOff val="75000"/>
                </a:schemeClr>
              </a:solidFill>
            </a:rPr>
            <a:t>Cultural awareness</a:t>
          </a:r>
          <a:endParaRPr lang="en-US" dirty="0">
            <a:solidFill>
              <a:schemeClr val="tx2">
                <a:lumMod val="25000"/>
                <a:lumOff val="75000"/>
              </a:schemeClr>
            </a:solidFill>
          </a:endParaRPr>
        </a:p>
      </dgm:t>
    </dgm:pt>
    <dgm:pt modelId="{72679D04-9119-ED4F-BAE2-9E9C353976D8}" type="parTrans" cxnId="{B40F9C0D-CD50-D34F-BABF-5EED133247FA}">
      <dgm:prSet/>
      <dgm:spPr/>
      <dgm:t>
        <a:bodyPr/>
        <a:lstStyle/>
        <a:p>
          <a:endParaRPr lang="en-US"/>
        </a:p>
      </dgm:t>
    </dgm:pt>
    <dgm:pt modelId="{5B44DD8D-49A3-AF42-94A7-3AC44FE8EA26}" type="sibTrans" cxnId="{B40F9C0D-CD50-D34F-BABF-5EED133247FA}">
      <dgm:prSet/>
      <dgm:spPr/>
      <dgm:t>
        <a:bodyPr/>
        <a:lstStyle/>
        <a:p>
          <a:endParaRPr lang="en-US"/>
        </a:p>
      </dgm:t>
    </dgm:pt>
    <dgm:pt modelId="{79D3F060-A69D-AC46-9631-8F978D36F9A4}">
      <dgm:prSet phldrT="[Text]"/>
      <dgm:spPr/>
      <dgm:t>
        <a:bodyPr/>
        <a:lstStyle/>
        <a:p>
          <a:r>
            <a:rPr lang="en-US" dirty="0" smtClean="0">
              <a:solidFill>
                <a:srgbClr val="E7E887"/>
              </a:solidFill>
            </a:rPr>
            <a:t>Cultural sensitivity</a:t>
          </a:r>
          <a:endParaRPr lang="en-US" dirty="0">
            <a:solidFill>
              <a:srgbClr val="E7E887"/>
            </a:solidFill>
          </a:endParaRPr>
        </a:p>
      </dgm:t>
    </dgm:pt>
    <dgm:pt modelId="{9FC3A7D0-035B-6D49-ABE8-534AF7E5F4B1}" type="parTrans" cxnId="{58E40CC3-BFE8-8840-8EDD-56730E8CD92E}">
      <dgm:prSet/>
      <dgm:spPr/>
      <dgm:t>
        <a:bodyPr/>
        <a:lstStyle/>
        <a:p>
          <a:endParaRPr lang="en-US"/>
        </a:p>
      </dgm:t>
    </dgm:pt>
    <dgm:pt modelId="{27A0509E-227F-EF46-B323-77A805CB95D6}" type="sibTrans" cxnId="{58E40CC3-BFE8-8840-8EDD-56730E8CD92E}">
      <dgm:prSet/>
      <dgm:spPr/>
      <dgm:t>
        <a:bodyPr/>
        <a:lstStyle/>
        <a:p>
          <a:endParaRPr lang="en-US"/>
        </a:p>
      </dgm:t>
    </dgm:pt>
    <dgm:pt modelId="{1C7A2B46-EA0D-F34E-9DEA-DCB3BE8CCA68}">
      <dgm:prSet phldrT="[Text]"/>
      <dgm:spPr/>
      <dgm:t>
        <a:bodyPr/>
        <a:lstStyle/>
        <a:p>
          <a:r>
            <a:rPr lang="en-US" dirty="0" smtClean="0">
              <a:solidFill>
                <a:srgbClr val="CCFFCC"/>
              </a:solidFill>
            </a:rPr>
            <a:t>Cultural competence</a:t>
          </a:r>
          <a:endParaRPr lang="en-US" dirty="0">
            <a:solidFill>
              <a:srgbClr val="CCFFCC"/>
            </a:solidFill>
          </a:endParaRPr>
        </a:p>
      </dgm:t>
    </dgm:pt>
    <dgm:pt modelId="{D636BF5F-153C-0E42-B91A-8D56AB264D40}" type="parTrans" cxnId="{7553D68A-25C6-4F4B-AA9A-0942E4172F1A}">
      <dgm:prSet/>
      <dgm:spPr/>
      <dgm:t>
        <a:bodyPr/>
        <a:lstStyle/>
        <a:p>
          <a:endParaRPr lang="en-US"/>
        </a:p>
      </dgm:t>
    </dgm:pt>
    <dgm:pt modelId="{B6D42C20-3658-BC4A-9C8A-8A3251BDFAE4}" type="sibTrans" cxnId="{7553D68A-25C6-4F4B-AA9A-0942E4172F1A}">
      <dgm:prSet/>
      <dgm:spPr/>
      <dgm:t>
        <a:bodyPr/>
        <a:lstStyle/>
        <a:p>
          <a:endParaRPr lang="en-US"/>
        </a:p>
      </dgm:t>
    </dgm:pt>
    <dgm:pt modelId="{C7AEB37C-9007-D649-98F9-1C169E0001EB}" type="pres">
      <dgm:prSet presAssocID="{AF60A7CB-5DBC-894F-BD88-EC4F4DF12F38}" presName="CompostProcess" presStyleCnt="0">
        <dgm:presLayoutVars>
          <dgm:dir/>
          <dgm:resizeHandles val="exact"/>
        </dgm:presLayoutVars>
      </dgm:prSet>
      <dgm:spPr/>
    </dgm:pt>
    <dgm:pt modelId="{26802BAC-CFE5-2742-BA98-5D033D1312A8}" type="pres">
      <dgm:prSet presAssocID="{AF60A7CB-5DBC-894F-BD88-EC4F4DF12F38}" presName="arrow" presStyleLbl="bgShp" presStyleIdx="0" presStyleCnt="1" custLinFactNeighborX="-373" custLinFactNeighborY="-10833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</dgm:pt>
    <dgm:pt modelId="{8B5C8FFA-A0CA-8647-BC1E-773F54AD36E0}" type="pres">
      <dgm:prSet presAssocID="{AF60A7CB-5DBC-894F-BD88-EC4F4DF12F38}" presName="linearProcess" presStyleCnt="0"/>
      <dgm:spPr/>
    </dgm:pt>
    <dgm:pt modelId="{0B25ED56-F96F-EF4D-9ACF-9B04557B522C}" type="pres">
      <dgm:prSet presAssocID="{48DAE7EE-608E-8345-874E-B13FB8EAB6D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74F77-3A49-494C-A02D-FD2C84F18C38}" type="pres">
      <dgm:prSet presAssocID="{83C4B827-A68A-2D47-9C78-3EAE8F0DE65D}" presName="sibTrans" presStyleCnt="0"/>
      <dgm:spPr/>
    </dgm:pt>
    <dgm:pt modelId="{F41E34C5-DFF4-0B46-81F8-D11931E733C7}" type="pres">
      <dgm:prSet presAssocID="{8B80F024-C885-7645-9343-681EF118CCC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07676-C750-8D4F-93EA-FFA0D823561E}" type="pres">
      <dgm:prSet presAssocID="{5B44DD8D-49A3-AF42-94A7-3AC44FE8EA26}" presName="sibTrans" presStyleCnt="0"/>
      <dgm:spPr/>
    </dgm:pt>
    <dgm:pt modelId="{39D44711-CDAF-9847-BA3A-52B63A20D26A}" type="pres">
      <dgm:prSet presAssocID="{79D3F060-A69D-AC46-9631-8F978D36F9A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186F5-3235-8E40-B0B4-5F5A08801126}" type="pres">
      <dgm:prSet presAssocID="{27A0509E-227F-EF46-B323-77A805CB95D6}" presName="sibTrans" presStyleCnt="0"/>
      <dgm:spPr/>
    </dgm:pt>
    <dgm:pt modelId="{E416D99B-E480-7E47-A7A9-693A30584A64}" type="pres">
      <dgm:prSet presAssocID="{1C7A2B46-EA0D-F34E-9DEA-DCB3BE8CCA68}" presName="textNode" presStyleLbl="node1" presStyleIdx="3" presStyleCnt="4" custScaleY="141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D49E8F-FCA0-4DED-B241-3481CFC2AA74}" type="presOf" srcId="{79D3F060-A69D-AC46-9631-8F978D36F9A4}" destId="{39D44711-CDAF-9847-BA3A-52B63A20D26A}" srcOrd="0" destOrd="0" presId="urn:microsoft.com/office/officeart/2005/8/layout/hProcess9"/>
    <dgm:cxn modelId="{3B42E5C3-DBFC-42CE-9EE2-7F47ACC7CD99}" type="presOf" srcId="{1C7A2B46-EA0D-F34E-9DEA-DCB3BE8CCA68}" destId="{E416D99B-E480-7E47-A7A9-693A30584A64}" srcOrd="0" destOrd="0" presId="urn:microsoft.com/office/officeart/2005/8/layout/hProcess9"/>
    <dgm:cxn modelId="{FCC0AFBA-CCD5-4270-9152-CE6E4DEEC7DD}" type="presOf" srcId="{8B80F024-C885-7645-9343-681EF118CCC7}" destId="{F41E34C5-DFF4-0B46-81F8-D11931E733C7}" srcOrd="0" destOrd="0" presId="urn:microsoft.com/office/officeart/2005/8/layout/hProcess9"/>
    <dgm:cxn modelId="{4DBAE57B-E9F8-42B0-B205-F874007F0E9C}" type="presOf" srcId="{AF60A7CB-5DBC-894F-BD88-EC4F4DF12F38}" destId="{C7AEB37C-9007-D649-98F9-1C169E0001EB}" srcOrd="0" destOrd="0" presId="urn:microsoft.com/office/officeart/2005/8/layout/hProcess9"/>
    <dgm:cxn modelId="{7553D68A-25C6-4F4B-AA9A-0942E4172F1A}" srcId="{AF60A7CB-5DBC-894F-BD88-EC4F4DF12F38}" destId="{1C7A2B46-EA0D-F34E-9DEA-DCB3BE8CCA68}" srcOrd="3" destOrd="0" parTransId="{D636BF5F-153C-0E42-B91A-8D56AB264D40}" sibTransId="{B6D42C20-3658-BC4A-9C8A-8A3251BDFAE4}"/>
    <dgm:cxn modelId="{A9E6D9FB-EBF4-4719-A037-78EE94CFE778}" type="presOf" srcId="{48DAE7EE-608E-8345-874E-B13FB8EAB6DE}" destId="{0B25ED56-F96F-EF4D-9ACF-9B04557B522C}" srcOrd="0" destOrd="0" presId="urn:microsoft.com/office/officeart/2005/8/layout/hProcess9"/>
    <dgm:cxn modelId="{CD08A5A7-F0BE-8240-ABF9-A545D7501B02}" srcId="{AF60A7CB-5DBC-894F-BD88-EC4F4DF12F38}" destId="{48DAE7EE-608E-8345-874E-B13FB8EAB6DE}" srcOrd="0" destOrd="0" parTransId="{873778D8-5AC1-4748-8E5D-CF1D2C6C3D63}" sibTransId="{83C4B827-A68A-2D47-9C78-3EAE8F0DE65D}"/>
    <dgm:cxn modelId="{58E40CC3-BFE8-8840-8EDD-56730E8CD92E}" srcId="{AF60A7CB-5DBC-894F-BD88-EC4F4DF12F38}" destId="{79D3F060-A69D-AC46-9631-8F978D36F9A4}" srcOrd="2" destOrd="0" parTransId="{9FC3A7D0-035B-6D49-ABE8-534AF7E5F4B1}" sibTransId="{27A0509E-227F-EF46-B323-77A805CB95D6}"/>
    <dgm:cxn modelId="{B40F9C0D-CD50-D34F-BABF-5EED133247FA}" srcId="{AF60A7CB-5DBC-894F-BD88-EC4F4DF12F38}" destId="{8B80F024-C885-7645-9343-681EF118CCC7}" srcOrd="1" destOrd="0" parTransId="{72679D04-9119-ED4F-BAE2-9E9C353976D8}" sibTransId="{5B44DD8D-49A3-AF42-94A7-3AC44FE8EA26}"/>
    <dgm:cxn modelId="{7FF374C7-2320-4990-984B-C98CBF870198}" type="presParOf" srcId="{C7AEB37C-9007-D649-98F9-1C169E0001EB}" destId="{26802BAC-CFE5-2742-BA98-5D033D1312A8}" srcOrd="0" destOrd="0" presId="urn:microsoft.com/office/officeart/2005/8/layout/hProcess9"/>
    <dgm:cxn modelId="{272527CE-ABC4-4BFF-B70A-190C961C3DC2}" type="presParOf" srcId="{C7AEB37C-9007-D649-98F9-1C169E0001EB}" destId="{8B5C8FFA-A0CA-8647-BC1E-773F54AD36E0}" srcOrd="1" destOrd="0" presId="urn:microsoft.com/office/officeart/2005/8/layout/hProcess9"/>
    <dgm:cxn modelId="{B267BC7E-D745-4FAD-97B2-C1A93EDA3A03}" type="presParOf" srcId="{8B5C8FFA-A0CA-8647-BC1E-773F54AD36E0}" destId="{0B25ED56-F96F-EF4D-9ACF-9B04557B522C}" srcOrd="0" destOrd="0" presId="urn:microsoft.com/office/officeart/2005/8/layout/hProcess9"/>
    <dgm:cxn modelId="{8B5C06BD-85B8-4280-B688-B5C4B27F70BB}" type="presParOf" srcId="{8B5C8FFA-A0CA-8647-BC1E-773F54AD36E0}" destId="{D5B74F77-3A49-494C-A02D-FD2C84F18C38}" srcOrd="1" destOrd="0" presId="urn:microsoft.com/office/officeart/2005/8/layout/hProcess9"/>
    <dgm:cxn modelId="{7CB50098-33E7-4393-8368-9F318BEAA253}" type="presParOf" srcId="{8B5C8FFA-A0CA-8647-BC1E-773F54AD36E0}" destId="{F41E34C5-DFF4-0B46-81F8-D11931E733C7}" srcOrd="2" destOrd="0" presId="urn:microsoft.com/office/officeart/2005/8/layout/hProcess9"/>
    <dgm:cxn modelId="{506D94E8-A905-456D-90B0-A0982E6905E5}" type="presParOf" srcId="{8B5C8FFA-A0CA-8647-BC1E-773F54AD36E0}" destId="{7C407676-C750-8D4F-93EA-FFA0D823561E}" srcOrd="3" destOrd="0" presId="urn:microsoft.com/office/officeart/2005/8/layout/hProcess9"/>
    <dgm:cxn modelId="{5991CFDC-665F-43CC-8F11-54C1BC8C2FBD}" type="presParOf" srcId="{8B5C8FFA-A0CA-8647-BC1E-773F54AD36E0}" destId="{39D44711-CDAF-9847-BA3A-52B63A20D26A}" srcOrd="4" destOrd="0" presId="urn:microsoft.com/office/officeart/2005/8/layout/hProcess9"/>
    <dgm:cxn modelId="{A1774C6D-4C94-4F11-9DF4-642D0554577C}" type="presParOf" srcId="{8B5C8FFA-A0CA-8647-BC1E-773F54AD36E0}" destId="{BBE186F5-3235-8E40-B0B4-5F5A08801126}" srcOrd="5" destOrd="0" presId="urn:microsoft.com/office/officeart/2005/8/layout/hProcess9"/>
    <dgm:cxn modelId="{644445B4-4127-4352-9193-9ECCC94AE210}" type="presParOf" srcId="{8B5C8FFA-A0CA-8647-BC1E-773F54AD36E0}" destId="{E416D99B-E480-7E47-A7A9-693A30584A6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02BAC-CFE5-2742-BA98-5D033D1312A8}">
      <dsp:nvSpPr>
        <dsp:cNvPr id="0" name=""/>
        <dsp:cNvSpPr/>
      </dsp:nvSpPr>
      <dsp:spPr>
        <a:xfrm>
          <a:off x="598398" y="0"/>
          <a:ext cx="7081199" cy="2169318"/>
        </a:xfrm>
        <a:prstGeom prst="rightArrow">
          <a:avLst/>
        </a:prstGeom>
        <a:gradFill rotWithShape="1">
          <a:gsLst>
            <a:gs pos="0">
              <a:schemeClr val="accent5">
                <a:shade val="67000"/>
                <a:satMod val="150000"/>
              </a:schemeClr>
            </a:gs>
            <a:gs pos="30000">
              <a:schemeClr val="accent5">
                <a:shade val="94000"/>
                <a:satMod val="130000"/>
              </a:schemeClr>
            </a:gs>
            <a:gs pos="45000">
              <a:schemeClr val="accent5">
                <a:shade val="100000"/>
                <a:satMod val="120000"/>
              </a:schemeClr>
            </a:gs>
            <a:gs pos="55000">
              <a:schemeClr val="accent5">
                <a:shade val="100000"/>
                <a:satMod val="118000"/>
              </a:schemeClr>
            </a:gs>
            <a:gs pos="73000">
              <a:schemeClr val="accent5">
                <a:shade val="94000"/>
                <a:satMod val="130000"/>
              </a:schemeClr>
            </a:gs>
            <a:gs pos="100000">
              <a:schemeClr val="accent5">
                <a:shade val="67000"/>
                <a:satMod val="15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</dsp:sp>
    <dsp:sp modelId="{0B25ED56-F96F-EF4D-9ACF-9B04557B522C}">
      <dsp:nvSpPr>
        <dsp:cNvPr id="0" name=""/>
        <dsp:cNvSpPr/>
      </dsp:nvSpPr>
      <dsp:spPr>
        <a:xfrm>
          <a:off x="4906" y="650795"/>
          <a:ext cx="1996201" cy="8677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>
                  <a:lumMod val="25000"/>
                  <a:lumOff val="75000"/>
                </a:schemeClr>
              </a:solidFill>
            </a:rPr>
            <a:t>Cultural knowledge</a:t>
          </a:r>
          <a:endParaRPr lang="en-US" sz="2200" kern="1200" dirty="0">
            <a:solidFill>
              <a:schemeClr val="tx1">
                <a:lumMod val="25000"/>
                <a:lumOff val="75000"/>
              </a:schemeClr>
            </a:solidFill>
          </a:endParaRPr>
        </a:p>
      </dsp:txBody>
      <dsp:txXfrm>
        <a:off x="47265" y="693154"/>
        <a:ext cx="1911483" cy="783009"/>
      </dsp:txXfrm>
    </dsp:sp>
    <dsp:sp modelId="{F41E34C5-DFF4-0B46-81F8-D11931E733C7}">
      <dsp:nvSpPr>
        <dsp:cNvPr id="0" name=""/>
        <dsp:cNvSpPr/>
      </dsp:nvSpPr>
      <dsp:spPr>
        <a:xfrm>
          <a:off x="2113175" y="650795"/>
          <a:ext cx="1996201" cy="8677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2">
                  <a:lumMod val="25000"/>
                  <a:lumOff val="75000"/>
                </a:schemeClr>
              </a:solidFill>
            </a:rPr>
            <a:t>Cultural awareness</a:t>
          </a:r>
          <a:endParaRPr lang="en-US" sz="2200" kern="1200" dirty="0">
            <a:solidFill>
              <a:schemeClr val="tx2">
                <a:lumMod val="25000"/>
                <a:lumOff val="75000"/>
              </a:schemeClr>
            </a:solidFill>
          </a:endParaRPr>
        </a:p>
      </dsp:txBody>
      <dsp:txXfrm>
        <a:off x="2155534" y="693154"/>
        <a:ext cx="1911483" cy="783009"/>
      </dsp:txXfrm>
    </dsp:sp>
    <dsp:sp modelId="{39D44711-CDAF-9847-BA3A-52B63A20D26A}">
      <dsp:nvSpPr>
        <dsp:cNvPr id="0" name=""/>
        <dsp:cNvSpPr/>
      </dsp:nvSpPr>
      <dsp:spPr>
        <a:xfrm>
          <a:off x="4221445" y="650795"/>
          <a:ext cx="1996201" cy="8677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E7E887"/>
              </a:solidFill>
            </a:rPr>
            <a:t>Cultural sensitivity</a:t>
          </a:r>
          <a:endParaRPr lang="en-US" sz="2200" kern="1200" dirty="0">
            <a:solidFill>
              <a:srgbClr val="E7E887"/>
            </a:solidFill>
          </a:endParaRPr>
        </a:p>
      </dsp:txBody>
      <dsp:txXfrm>
        <a:off x="4263804" y="693154"/>
        <a:ext cx="1911483" cy="783009"/>
      </dsp:txXfrm>
    </dsp:sp>
    <dsp:sp modelId="{E416D99B-E480-7E47-A7A9-693A30584A64}">
      <dsp:nvSpPr>
        <dsp:cNvPr id="0" name=""/>
        <dsp:cNvSpPr/>
      </dsp:nvSpPr>
      <dsp:spPr>
        <a:xfrm>
          <a:off x="6329714" y="470017"/>
          <a:ext cx="1996201" cy="12292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CCFFCC"/>
              </a:solidFill>
            </a:rPr>
            <a:t>Cultural competence</a:t>
          </a:r>
          <a:endParaRPr lang="en-US" sz="2200" kern="1200" dirty="0">
            <a:solidFill>
              <a:srgbClr val="CCFFCC"/>
            </a:solidFill>
          </a:endParaRPr>
        </a:p>
      </dsp:txBody>
      <dsp:txXfrm>
        <a:off x="6389723" y="530026"/>
        <a:ext cx="1876183" cy="1109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02BAC-CFE5-2742-BA98-5D033D1312A8}">
      <dsp:nvSpPr>
        <dsp:cNvPr id="0" name=""/>
        <dsp:cNvSpPr/>
      </dsp:nvSpPr>
      <dsp:spPr>
        <a:xfrm>
          <a:off x="631260" y="0"/>
          <a:ext cx="7470066" cy="3175152"/>
        </a:xfrm>
        <a:prstGeom prst="rightArrow">
          <a:avLst/>
        </a:prstGeom>
        <a:gradFill rotWithShape="1">
          <a:gsLst>
            <a:gs pos="0">
              <a:schemeClr val="accent5">
                <a:shade val="67000"/>
                <a:satMod val="150000"/>
              </a:schemeClr>
            </a:gs>
            <a:gs pos="30000">
              <a:schemeClr val="accent5">
                <a:shade val="94000"/>
                <a:satMod val="130000"/>
              </a:schemeClr>
            </a:gs>
            <a:gs pos="45000">
              <a:schemeClr val="accent5">
                <a:shade val="100000"/>
                <a:satMod val="120000"/>
              </a:schemeClr>
            </a:gs>
            <a:gs pos="55000">
              <a:schemeClr val="accent5">
                <a:shade val="100000"/>
                <a:satMod val="118000"/>
              </a:schemeClr>
            </a:gs>
            <a:gs pos="73000">
              <a:schemeClr val="accent5">
                <a:shade val="94000"/>
                <a:satMod val="130000"/>
              </a:schemeClr>
            </a:gs>
            <a:gs pos="100000">
              <a:schemeClr val="accent5">
                <a:shade val="67000"/>
                <a:satMod val="15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</dsp:sp>
    <dsp:sp modelId="{0B25ED56-F96F-EF4D-9ACF-9B04557B522C}">
      <dsp:nvSpPr>
        <dsp:cNvPr id="0" name=""/>
        <dsp:cNvSpPr/>
      </dsp:nvSpPr>
      <dsp:spPr>
        <a:xfrm>
          <a:off x="7134" y="952545"/>
          <a:ext cx="2100500" cy="1270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>
                  <a:lumMod val="25000"/>
                  <a:lumOff val="75000"/>
                </a:schemeClr>
              </a:solidFill>
            </a:rPr>
            <a:t>Cultural knowledge</a:t>
          </a:r>
          <a:endParaRPr lang="en-US" sz="2500" kern="1200" dirty="0">
            <a:solidFill>
              <a:schemeClr val="tx1">
                <a:lumMod val="25000"/>
                <a:lumOff val="75000"/>
              </a:schemeClr>
            </a:solidFill>
          </a:endParaRPr>
        </a:p>
      </dsp:txBody>
      <dsp:txXfrm>
        <a:off x="69133" y="1014544"/>
        <a:ext cx="1976502" cy="1146062"/>
      </dsp:txXfrm>
    </dsp:sp>
    <dsp:sp modelId="{F41E34C5-DFF4-0B46-81F8-D11931E733C7}">
      <dsp:nvSpPr>
        <dsp:cNvPr id="0" name=""/>
        <dsp:cNvSpPr/>
      </dsp:nvSpPr>
      <dsp:spPr>
        <a:xfrm>
          <a:off x="2231649" y="952545"/>
          <a:ext cx="2100500" cy="1270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2">
                  <a:lumMod val="25000"/>
                  <a:lumOff val="75000"/>
                </a:schemeClr>
              </a:solidFill>
            </a:rPr>
            <a:t>Cultural awareness</a:t>
          </a:r>
          <a:endParaRPr lang="en-US" sz="2500" kern="1200" dirty="0">
            <a:solidFill>
              <a:schemeClr val="tx2">
                <a:lumMod val="25000"/>
                <a:lumOff val="75000"/>
              </a:schemeClr>
            </a:solidFill>
          </a:endParaRPr>
        </a:p>
      </dsp:txBody>
      <dsp:txXfrm>
        <a:off x="2293648" y="1014544"/>
        <a:ext cx="1976502" cy="1146062"/>
      </dsp:txXfrm>
    </dsp:sp>
    <dsp:sp modelId="{39D44711-CDAF-9847-BA3A-52B63A20D26A}">
      <dsp:nvSpPr>
        <dsp:cNvPr id="0" name=""/>
        <dsp:cNvSpPr/>
      </dsp:nvSpPr>
      <dsp:spPr>
        <a:xfrm>
          <a:off x="4456164" y="952545"/>
          <a:ext cx="2100500" cy="1270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E7E887"/>
              </a:solidFill>
            </a:rPr>
            <a:t>Cultural sensitivity</a:t>
          </a:r>
          <a:endParaRPr lang="en-US" sz="2500" kern="1200" dirty="0">
            <a:solidFill>
              <a:srgbClr val="E7E887"/>
            </a:solidFill>
          </a:endParaRPr>
        </a:p>
      </dsp:txBody>
      <dsp:txXfrm>
        <a:off x="4518163" y="1014544"/>
        <a:ext cx="1976502" cy="1146062"/>
      </dsp:txXfrm>
    </dsp:sp>
    <dsp:sp modelId="{E416D99B-E480-7E47-A7A9-693A30584A64}">
      <dsp:nvSpPr>
        <dsp:cNvPr id="0" name=""/>
        <dsp:cNvSpPr/>
      </dsp:nvSpPr>
      <dsp:spPr>
        <a:xfrm>
          <a:off x="6680679" y="687947"/>
          <a:ext cx="2100500" cy="17992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CCFFCC"/>
              </a:solidFill>
            </a:rPr>
            <a:t>Cultural competence</a:t>
          </a:r>
          <a:endParaRPr lang="en-US" sz="2500" kern="1200" dirty="0">
            <a:solidFill>
              <a:srgbClr val="CCFFCC"/>
            </a:solidFill>
          </a:endParaRPr>
        </a:p>
      </dsp:txBody>
      <dsp:txXfrm>
        <a:off x="6768511" y="775779"/>
        <a:ext cx="1924836" cy="1623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488C0-89AC-D047-A216-3C966D91B32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740C9-71A5-D148-95C1-9E73F5A7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4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740C9-71A5-D148-95C1-9E73F5A737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10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740C9-71A5-D148-95C1-9E73F5A737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24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740C9-71A5-D148-95C1-9E73F5A737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88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740C9-71A5-D148-95C1-9E73F5A7370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9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63961" y="4620448"/>
            <a:ext cx="6145886" cy="175944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800" dirty="0" smtClean="0">
                <a:latin typeface="Malayalam MN"/>
                <a:cs typeface="Malayalam MN"/>
              </a:rPr>
              <a:t>Jeanie Moon, </a:t>
            </a:r>
            <a:r>
              <a:rPr lang="en-US" sz="3800" dirty="0" err="1" smtClean="0">
                <a:latin typeface="Malayalam MN"/>
                <a:cs typeface="Malayalam MN"/>
              </a:rPr>
              <a:t>M.Ed</a:t>
            </a:r>
            <a:endParaRPr lang="en-US" sz="3800" dirty="0" smtClean="0">
              <a:latin typeface="Malayalam MN"/>
              <a:cs typeface="Malayalam MN"/>
            </a:endParaRPr>
          </a:p>
          <a:p>
            <a:pPr algn="ctr"/>
            <a:endParaRPr lang="en-US" sz="3800" dirty="0" smtClean="0">
              <a:latin typeface="Malayalam MN"/>
              <a:cs typeface="Malayalam MN"/>
            </a:endParaRPr>
          </a:p>
          <a:p>
            <a:pPr algn="ctr"/>
            <a:r>
              <a:rPr lang="en-US" sz="3800" dirty="0" smtClean="0">
                <a:latin typeface="Malayalam MN"/>
                <a:cs typeface="Malayalam MN"/>
              </a:rPr>
              <a:t>AELG Program</a:t>
            </a:r>
          </a:p>
          <a:p>
            <a:pPr algn="ctr"/>
            <a:r>
              <a:rPr lang="en-US" sz="3200" dirty="0" smtClean="0">
                <a:latin typeface="Malayalam MN"/>
                <a:cs typeface="Malayalam MN"/>
              </a:rPr>
              <a:t>Montgomery College </a:t>
            </a:r>
            <a:endParaRPr lang="en-US" sz="3200" dirty="0">
              <a:latin typeface="Malayalam MN"/>
              <a:cs typeface="Malayalam M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9809" y="1486030"/>
            <a:ext cx="5880038" cy="1793167"/>
          </a:xfrm>
        </p:spPr>
        <p:txBody>
          <a:bodyPr>
            <a:noAutofit/>
          </a:bodyPr>
          <a:lstStyle/>
          <a:p>
            <a:pPr marL="182880" indent="0">
              <a:lnSpc>
                <a:spcPct val="120000"/>
              </a:lnSpc>
              <a:buNone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alayalam MN"/>
                <a:cs typeface="Malayalam MN"/>
              </a:rPr>
              <a:t>How to </a:t>
            </a:r>
            <a:r>
              <a:rPr lang="en-US" sz="32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Malayalam MN"/>
                <a:cs typeface="Malayalam MN"/>
              </a:rPr>
              <a:t>encourage intercultural communication 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alayalam MN"/>
                <a:cs typeface="Malayalam MN"/>
              </a:rPr>
              <a:t>in an ESOL classroom 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  <a:latin typeface="Malayalam MN"/>
              <a:cs typeface="Malayalam MN"/>
            </a:endParaRPr>
          </a:p>
        </p:txBody>
      </p:sp>
    </p:spTree>
    <p:extLst>
      <p:ext uri="{BB962C8B-B14F-4D97-AF65-F5344CB8AC3E}">
        <p14:creationId xmlns:p14="http://schemas.microsoft.com/office/powerpoint/2010/main" val="269808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9"/>
            <a:ext cx="8595360" cy="1024873"/>
          </a:xfrm>
          <a:solidFill>
            <a:srgbClr val="E7E887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15571B"/>
                </a:solidFill>
              </a:rPr>
              <a:t>2</a:t>
            </a:r>
            <a:r>
              <a:rPr lang="en-US" sz="2800" dirty="0" smtClean="0">
                <a:solidFill>
                  <a:srgbClr val="15571B"/>
                </a:solidFill>
              </a:rPr>
              <a:t>. Encourage participants to talk about </a:t>
            </a:r>
            <a:r>
              <a:rPr lang="en-US" sz="2800" u="sng" dirty="0" smtClean="0">
                <a:solidFill>
                  <a:srgbClr val="15571B"/>
                </a:solidFill>
              </a:rPr>
              <a:t>personal</a:t>
            </a:r>
            <a:r>
              <a:rPr lang="en-US" sz="2800" dirty="0" smtClean="0">
                <a:solidFill>
                  <a:srgbClr val="15571B"/>
                </a:solidFill>
              </a:rPr>
              <a:t> experiences, as well as cultural norms. 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04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What we can do in our classrooms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68" y="6076261"/>
            <a:ext cx="7614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Culture-Specific and Culture-General Learning. (</a:t>
            </a:r>
            <a:r>
              <a:rPr lang="en-US" sz="1600" dirty="0" err="1"/>
              <a:t>n.d.</a:t>
            </a:r>
            <a:r>
              <a:rPr lang="en-US" sz="1600" dirty="0"/>
              <a:t>). Retrieved February 20, 2016, from http://</a:t>
            </a:r>
            <a:r>
              <a:rPr lang="en-US" sz="1600" dirty="0" err="1"/>
              <a:t>carla.umn.edu</a:t>
            </a:r>
            <a:r>
              <a:rPr lang="en-US" sz="1600" dirty="0"/>
              <a:t>/</a:t>
            </a:r>
            <a:r>
              <a:rPr lang="en-US" sz="1600" dirty="0" err="1"/>
              <a:t>maxsa</a:t>
            </a:r>
            <a:r>
              <a:rPr lang="en-US" sz="1600" dirty="0"/>
              <a:t>/samples/</a:t>
            </a:r>
            <a:r>
              <a:rPr lang="en-US" sz="1600" dirty="0" err="1"/>
              <a:t>SG_CultureLearning.pdf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221829"/>
              </p:ext>
            </p:extLst>
          </p:nvPr>
        </p:nvGraphicFramePr>
        <p:xfrm>
          <a:off x="348965" y="2323321"/>
          <a:ext cx="8372757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2757"/>
              </a:tblGrid>
              <a:tr h="338701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0" baseline="0" dirty="0" smtClean="0">
                          <a:solidFill>
                            <a:srgbClr val="2E2224"/>
                          </a:solidFill>
                          <a:latin typeface="Chalkboard SE Regular"/>
                          <a:ea typeface="나눔손글씨 펜"/>
                          <a:cs typeface="Chalkboard SE Regular"/>
                        </a:rPr>
                        <a:t>Think about this: Would you facilitate an intercultural communication in any of these cases? Why? How? </a:t>
                      </a:r>
                    </a:p>
                    <a:p>
                      <a:pPr marL="0" indent="0">
                        <a:buNone/>
                      </a:pPr>
                      <a:endParaRPr lang="en-US" sz="2000" b="0" dirty="0" smtClean="0">
                        <a:solidFill>
                          <a:srgbClr val="2E2224"/>
                        </a:solidFill>
                        <a:latin typeface="Chalkboard SE Regular"/>
                        <a:ea typeface="나눔손글씨 펜"/>
                        <a:cs typeface="Chalkboard SE Regular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b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1. “I don’t eat </a:t>
                      </a:r>
                      <a:r>
                        <a:rPr lang="en-US" sz="2000" b="0" dirty="0" err="1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Pupusa</a:t>
                      </a:r>
                      <a:r>
                        <a:rPr lang="en-US" sz="2000" b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!” </a:t>
                      </a:r>
                      <a:endParaRPr lang="en-US" sz="2000" b="0" baseline="0" dirty="0" smtClean="0">
                        <a:solidFill>
                          <a:srgbClr val="2E2224"/>
                        </a:solidFill>
                        <a:latin typeface="Comic Sans MS" panose="030F0702030302020204" pitchFamily="66" charset="0"/>
                        <a:ea typeface="나눔손글씨 펜"/>
                        <a:cs typeface="Chalkboard SE Regular"/>
                      </a:endParaRPr>
                    </a:p>
                    <a:p>
                      <a:pPr marL="0" indent="0">
                        <a:buNone/>
                      </a:pPr>
                      <a:endParaRPr lang="en-US" sz="1400" b="0" dirty="0" smtClean="0">
                        <a:solidFill>
                          <a:srgbClr val="2E2224"/>
                        </a:solidFill>
                        <a:latin typeface="Comic Sans MS" panose="030F0702030302020204" pitchFamily="66" charset="0"/>
                        <a:ea typeface="나눔손글씨 펜"/>
                        <a:cs typeface="Chalkboard SE Regular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Maria (pseudonym) </a:t>
                      </a:r>
                      <a:r>
                        <a:rPr lang="en-US" sz="1400" b="0" baseline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is</a:t>
                      </a:r>
                      <a:r>
                        <a:rPr lang="en-US" sz="1400" b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 from Colombia, and she thinks that</a:t>
                      </a:r>
                      <a:r>
                        <a:rPr lang="en-US" sz="1400" b="0" baseline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 peers</a:t>
                      </a:r>
                      <a:r>
                        <a:rPr lang="en-US" sz="1400" b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 in her classroom ask her</a:t>
                      </a:r>
                      <a:r>
                        <a:rPr lang="en-US" sz="1400" b="0" baseline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questions about </a:t>
                      </a:r>
                      <a:r>
                        <a:rPr lang="en-US" sz="1400" b="0" dirty="0" err="1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pupusa</a:t>
                      </a:r>
                      <a:r>
                        <a:rPr lang="en-US" sz="1400" b="0" baseline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 repeatedly, even after she said she didn’t eat </a:t>
                      </a:r>
                      <a:r>
                        <a:rPr lang="en-US" sz="1400" b="0" baseline="0" dirty="0" err="1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pupusa</a:t>
                      </a:r>
                      <a:r>
                        <a:rPr lang="en-US" sz="1400" b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. S</a:t>
                      </a:r>
                      <a:r>
                        <a:rPr lang="en-US" sz="1400" b="0" baseline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he doesn’t always feel happy about this.</a:t>
                      </a:r>
                      <a:r>
                        <a:rPr lang="en-US" sz="1600" b="0" baseline="0" dirty="0" smtClean="0">
                          <a:solidFill>
                            <a:srgbClr val="2E2224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 </a:t>
                      </a:r>
                      <a:endParaRPr lang="en-US" sz="1800" b="1" baseline="0" dirty="0" smtClean="0">
                        <a:solidFill>
                          <a:schemeClr val="lt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US" sz="1600" b="1" baseline="0" dirty="0" smtClean="0">
                        <a:solidFill>
                          <a:schemeClr val="lt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2.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“But you’re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 not wearing it on your head!”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나눔손글씨 펜"/>
                        <a:cs typeface="Chalkboard SE Regular"/>
                      </a:endParaRPr>
                    </a:p>
                    <a:p>
                      <a:pPr marL="0" indent="0">
                        <a:buNone/>
                      </a:pPr>
                      <a:endParaRPr lang="en-US" sz="16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나눔손글씨 펜"/>
                        <a:cs typeface="Chalkboard SE Regular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Laura (pseudonym)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is from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Gambia,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and she doesn’t wear a hijab. She doesn’t feel the peers believe her when she says she’s Muslim.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나눔손글씨 펜"/>
                          <a:cs typeface="Chalkboard SE Regular"/>
                        </a:rPr>
                        <a:t>  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나눔손글씨 펜"/>
                        <a:cs typeface="Chalkboard SE Regular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30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362671"/>
            <a:ext cx="8595360" cy="3960928"/>
          </a:xfrm>
          <a:solidFill>
            <a:srgbClr val="E7E887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15571B"/>
                </a:solidFill>
              </a:rPr>
              <a:t>3</a:t>
            </a:r>
            <a:r>
              <a:rPr lang="en-US" sz="2800" dirty="0" smtClean="0">
                <a:solidFill>
                  <a:srgbClr val="15571B"/>
                </a:solidFill>
              </a:rPr>
              <a:t>. Discuss why </a:t>
            </a:r>
            <a:r>
              <a:rPr lang="en-US" sz="2800" u="sng" dirty="0" smtClean="0">
                <a:solidFill>
                  <a:srgbClr val="15571B"/>
                </a:solidFill>
              </a:rPr>
              <a:t>listening</a:t>
            </a:r>
            <a:r>
              <a:rPr lang="en-US" sz="2800" dirty="0" smtClean="0">
                <a:solidFill>
                  <a:srgbClr val="15571B"/>
                </a:solidFill>
              </a:rPr>
              <a:t> is as important as speaking</a:t>
            </a:r>
            <a:r>
              <a:rPr lang="en-US" dirty="0" smtClean="0">
                <a:solidFill>
                  <a:srgbClr val="15571B"/>
                </a:solidFill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rgbClr val="15571B"/>
              </a:solidFill>
            </a:endParaRPr>
          </a:p>
          <a:p>
            <a:pPr marL="515938" lvl="1" indent="-342900"/>
            <a:r>
              <a:rPr lang="en-US" sz="2400" dirty="0" smtClean="0">
                <a:solidFill>
                  <a:srgbClr val="15571B"/>
                </a:solidFill>
              </a:rPr>
              <a:t>Listening is an active way of learning, and a means to express affection and kindness toward the speaker. </a:t>
            </a:r>
          </a:p>
          <a:p>
            <a:pPr marL="515938" lvl="1" indent="-342900"/>
            <a:r>
              <a:rPr lang="en-US" sz="2400" dirty="0" smtClean="0">
                <a:solidFill>
                  <a:srgbClr val="15571B"/>
                </a:solidFill>
              </a:rPr>
              <a:t>Listening is “a commitment to understanding how other people feel, how they see their world.” (Humphrey, 2002)</a:t>
            </a:r>
          </a:p>
          <a:p>
            <a:pPr marL="515938" lvl="1" indent="-342900"/>
            <a:r>
              <a:rPr lang="en-US" sz="2400" dirty="0" smtClean="0">
                <a:solidFill>
                  <a:srgbClr val="15571B"/>
                </a:solidFill>
              </a:rPr>
              <a:t>Discuss </a:t>
            </a:r>
            <a:r>
              <a:rPr lang="en-US" sz="2400" u="sng" dirty="0" smtClean="0">
                <a:solidFill>
                  <a:srgbClr val="15571B"/>
                </a:solidFill>
              </a:rPr>
              <a:t>why</a:t>
            </a:r>
            <a:r>
              <a:rPr lang="en-US" sz="2400" dirty="0" smtClean="0">
                <a:solidFill>
                  <a:srgbClr val="15571B"/>
                </a:solidFill>
              </a:rPr>
              <a:t> it is important to listen to your peers as well as to the teacher in the </a:t>
            </a:r>
            <a:r>
              <a:rPr lang="en-US" sz="2400" dirty="0" err="1" smtClean="0">
                <a:solidFill>
                  <a:srgbClr val="15571B"/>
                </a:solidFill>
              </a:rPr>
              <a:t>ESOL</a:t>
            </a:r>
            <a:r>
              <a:rPr lang="en-US" sz="2400" dirty="0" smtClean="0">
                <a:solidFill>
                  <a:srgbClr val="15571B"/>
                </a:solidFill>
              </a:rPr>
              <a:t> classroom. Write their opinions on the board, and revisit them.</a:t>
            </a:r>
          </a:p>
          <a:p>
            <a:pPr marL="515938" lvl="1" indent="-342900"/>
            <a:endParaRPr lang="en-US" sz="2400" dirty="0">
              <a:solidFill>
                <a:srgbClr val="15571B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040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To encourage intercultural communication…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9798" y="5906710"/>
            <a:ext cx="80206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Humphrey, D. (</a:t>
            </a:r>
            <a:r>
              <a:rPr lang="en-US" sz="1600" dirty="0" err="1"/>
              <a:t>n.d.</a:t>
            </a:r>
            <a:r>
              <a:rPr lang="en-US" sz="1600" dirty="0"/>
              <a:t>). </a:t>
            </a:r>
            <a:r>
              <a:rPr lang="en-US" sz="1600" dirty="0" smtClean="0"/>
              <a:t>https</a:t>
            </a:r>
            <a:r>
              <a:rPr lang="en-US" sz="1600" dirty="0"/>
              <a:t>://www.llas.ac.uk/resources/paper/1303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63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7"/>
            <a:ext cx="8595360" cy="4253267"/>
          </a:xfrm>
          <a:solidFill>
            <a:srgbClr val="E7E887"/>
          </a:solidFill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800" dirty="0">
                <a:solidFill>
                  <a:srgbClr val="15571B"/>
                </a:solidFill>
              </a:rPr>
              <a:t>4</a:t>
            </a:r>
            <a:r>
              <a:rPr lang="en-US" sz="2800" dirty="0" smtClean="0">
                <a:solidFill>
                  <a:srgbClr val="15571B"/>
                </a:solidFill>
              </a:rPr>
              <a:t>. Discuss differences AND similarities! </a:t>
            </a:r>
          </a:p>
          <a:p>
            <a:pPr marL="0" lvl="1" indent="0">
              <a:buNone/>
            </a:pPr>
            <a:endParaRPr lang="en-US" sz="1000" dirty="0">
              <a:solidFill>
                <a:srgbClr val="15571B"/>
              </a:solidFill>
            </a:endParaRPr>
          </a:p>
          <a:p>
            <a:pPr marL="342900" lvl="1" indent="-342900">
              <a:lnSpc>
                <a:spcPct val="120000"/>
              </a:lnSpc>
            </a:pPr>
            <a:r>
              <a:rPr lang="en-US" sz="2400" dirty="0" smtClean="0">
                <a:solidFill>
                  <a:srgbClr val="15571B"/>
                </a:solidFill>
              </a:rPr>
              <a:t>Some topics can make us feel embarrassed or uncomfortable. </a:t>
            </a:r>
            <a:r>
              <a:rPr lang="en-US" sz="2400" dirty="0">
                <a:solidFill>
                  <a:srgbClr val="15571B"/>
                </a:solidFill>
              </a:rPr>
              <a:t>However</a:t>
            </a:r>
            <a:r>
              <a:rPr lang="en-US" sz="2400" dirty="0" smtClean="0">
                <a:solidFill>
                  <a:srgbClr val="15571B"/>
                </a:solidFill>
              </a:rPr>
              <a:t>, communication helps </a:t>
            </a:r>
            <a:r>
              <a:rPr lang="en-US" sz="2400" b="1" dirty="0">
                <a:solidFill>
                  <a:srgbClr val="1C9F3A"/>
                </a:solidFill>
              </a:rPr>
              <a:t>students find </a:t>
            </a:r>
            <a:r>
              <a:rPr lang="en-US" sz="2400" b="1" dirty="0" smtClean="0">
                <a:solidFill>
                  <a:srgbClr val="1C9F3A"/>
                </a:solidFill>
              </a:rPr>
              <a:t>empathy </a:t>
            </a:r>
            <a:r>
              <a:rPr lang="en-US" sz="2400" b="1" dirty="0">
                <a:solidFill>
                  <a:srgbClr val="1C9F3A"/>
                </a:solidFill>
              </a:rPr>
              <a:t>and trust</a:t>
            </a:r>
            <a:r>
              <a:rPr lang="en-US" sz="2400" dirty="0">
                <a:solidFill>
                  <a:srgbClr val="15571B"/>
                </a:solidFill>
              </a:rPr>
              <a:t>. (Humphrey, 2002</a:t>
            </a:r>
            <a:r>
              <a:rPr lang="en-US" sz="2400" dirty="0" smtClean="0">
                <a:solidFill>
                  <a:srgbClr val="15571B"/>
                </a:solidFill>
              </a:rPr>
              <a:t>) </a:t>
            </a:r>
          </a:p>
          <a:p>
            <a:pPr marL="342900" lvl="1" indent="-342900">
              <a:lnSpc>
                <a:spcPct val="120000"/>
              </a:lnSpc>
            </a:pPr>
            <a:r>
              <a:rPr lang="en-US" sz="2400" dirty="0" smtClean="0">
                <a:solidFill>
                  <a:srgbClr val="15571B"/>
                </a:solidFill>
              </a:rPr>
              <a:t>Learners might still want to speak with those who share their own culture- i.e. language. Discussing </a:t>
            </a:r>
            <a:r>
              <a:rPr lang="en-US" sz="2400" dirty="0" smtClean="0">
                <a:solidFill>
                  <a:srgbClr val="C00000"/>
                </a:solidFill>
              </a:rPr>
              <a:t>universal values and personal values </a:t>
            </a:r>
            <a:r>
              <a:rPr lang="en-US" sz="2400" dirty="0" smtClean="0">
                <a:solidFill>
                  <a:srgbClr val="15571B"/>
                </a:solidFill>
              </a:rPr>
              <a:t>can </a:t>
            </a:r>
            <a:r>
              <a:rPr lang="en-US" sz="2400" dirty="0">
                <a:solidFill>
                  <a:srgbClr val="15571B"/>
                </a:solidFill>
              </a:rPr>
              <a:t>decrease anxiety and promote </a:t>
            </a:r>
            <a:r>
              <a:rPr lang="en-US" sz="2400" u="sng" dirty="0">
                <a:solidFill>
                  <a:srgbClr val="15571B"/>
                </a:solidFill>
              </a:rPr>
              <a:t>teamwork</a:t>
            </a:r>
            <a:r>
              <a:rPr lang="en-US" sz="2400" dirty="0">
                <a:solidFill>
                  <a:srgbClr val="15571B"/>
                </a:solidFill>
              </a:rPr>
              <a:t>. </a:t>
            </a:r>
            <a:endParaRPr lang="en-US" sz="2400" dirty="0" smtClean="0">
              <a:solidFill>
                <a:srgbClr val="15571B"/>
              </a:solidFill>
            </a:endParaRPr>
          </a:p>
          <a:p>
            <a:pPr marL="0" lvl="1" indent="0">
              <a:lnSpc>
                <a:spcPct val="120000"/>
              </a:lnSpc>
              <a:buNone/>
            </a:pPr>
            <a:endParaRPr lang="en-US" sz="2400" dirty="0">
              <a:solidFill>
                <a:srgbClr val="15571B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4755" y="6000016"/>
            <a:ext cx="8020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Humphrey, D. (</a:t>
            </a:r>
            <a:r>
              <a:rPr lang="en-US" sz="1600" dirty="0" err="1"/>
              <a:t>n.d.</a:t>
            </a:r>
            <a:r>
              <a:rPr lang="en-US" sz="1600" dirty="0"/>
              <a:t>). </a:t>
            </a:r>
            <a:r>
              <a:rPr lang="en-US" sz="1600" dirty="0" smtClean="0"/>
              <a:t>https</a:t>
            </a:r>
            <a:r>
              <a:rPr lang="en-US" sz="1600" dirty="0"/>
              <a:t>://www.llas.ac.uk/resources/paper/1303</a:t>
            </a:r>
          </a:p>
          <a:p>
            <a:endParaRPr lang="en-US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04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What we can do in our classrooms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30" y="720971"/>
            <a:ext cx="8591550" cy="1066801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5D0055"/>
                </a:solidFill>
              </a:rPr>
              <a:t>Activity 1- personality character traits</a:t>
            </a:r>
            <a:r>
              <a:rPr lang="en-US" dirty="0" smtClean="0">
                <a:solidFill>
                  <a:srgbClr val="5D0055"/>
                </a:solidFill>
              </a:rPr>
              <a:t/>
            </a:r>
            <a:br>
              <a:rPr lang="en-US" dirty="0" smtClean="0">
                <a:solidFill>
                  <a:srgbClr val="5D0055"/>
                </a:solidFill>
              </a:rPr>
            </a:br>
            <a:r>
              <a:rPr lang="en-US" sz="2700" dirty="0" smtClean="0">
                <a:solidFill>
                  <a:srgbClr val="5D0055"/>
                </a:solidFill>
              </a:rPr>
              <a:t> (Beginning 1-2, Universal) </a:t>
            </a:r>
            <a:r>
              <a:rPr lang="en-US" dirty="0">
                <a:solidFill>
                  <a:srgbClr val="5D0055"/>
                </a:solidFill>
              </a:rPr>
              <a:t/>
            </a:r>
            <a:br>
              <a:rPr lang="en-US" dirty="0">
                <a:solidFill>
                  <a:srgbClr val="5D0055"/>
                </a:solidFill>
              </a:rPr>
            </a:br>
            <a:r>
              <a:rPr lang="en-US" sz="1600" dirty="0" smtClean="0"/>
              <a:t>MD </a:t>
            </a:r>
            <a:r>
              <a:rPr lang="en-US" sz="1600" dirty="0"/>
              <a:t>Standard: 0.1.8- Understand or use appropriate language to express emotions and states of being </a:t>
            </a:r>
            <a:br>
              <a:rPr lang="en-US" sz="1600" dirty="0"/>
            </a:br>
            <a:r>
              <a:rPr lang="en-US" sz="1600" dirty="0"/>
              <a:t>MD Standard: 0.1.4- Identify or use appropriate language in general social situations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8130" y="1797165"/>
            <a:ext cx="8595360" cy="49302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860075"/>
                </a:solidFill>
              </a:rPr>
              <a:t>Directions (example) </a:t>
            </a:r>
          </a:p>
          <a:p>
            <a:pPr marL="0" indent="0">
              <a:buNone/>
            </a:pPr>
            <a:endParaRPr lang="en-US" sz="3100" dirty="0" smtClean="0">
              <a:solidFill>
                <a:srgbClr val="860075"/>
              </a:solidFill>
            </a:endParaRPr>
          </a:p>
          <a:p>
            <a:pPr marL="0" indent="0">
              <a:buNone/>
            </a:pPr>
            <a:r>
              <a:rPr lang="en-US" sz="3100" dirty="0" smtClean="0">
                <a:solidFill>
                  <a:srgbClr val="860075"/>
                </a:solidFill>
              </a:rPr>
              <a:t>1. Discuss personality words. Ask students to say personality words they know, and write them on the board. </a:t>
            </a:r>
          </a:p>
          <a:p>
            <a:pPr marL="0" indent="0">
              <a:buNone/>
            </a:pPr>
            <a:endParaRPr lang="en-US" sz="3100" dirty="0" smtClean="0">
              <a:solidFill>
                <a:srgbClr val="860075"/>
              </a:solidFill>
            </a:endParaRPr>
          </a:p>
          <a:p>
            <a:pPr marL="0" indent="0">
              <a:buNone/>
            </a:pPr>
            <a:r>
              <a:rPr lang="en-US" sz="3100" dirty="0" smtClean="0">
                <a:solidFill>
                  <a:srgbClr val="860075"/>
                </a:solidFill>
              </a:rPr>
              <a:t>2. Ask participants to describe their personality using the words on the board.</a:t>
            </a:r>
          </a:p>
          <a:p>
            <a:pPr marL="0" indent="0">
              <a:buNone/>
            </a:pPr>
            <a:r>
              <a:rPr lang="en-US" sz="3100" i="1" dirty="0">
                <a:solidFill>
                  <a:srgbClr val="0070C0"/>
                </a:solidFill>
              </a:rPr>
              <a:t>Ask: Who is funny in this class? Who is kind? (Use positive words.</a:t>
            </a:r>
            <a:r>
              <a:rPr lang="en-US" sz="3100" dirty="0">
                <a:solidFill>
                  <a:srgbClr val="0070C0"/>
                </a:solidFill>
              </a:rPr>
              <a:t>) </a:t>
            </a:r>
          </a:p>
          <a:p>
            <a:pPr marL="0" indent="0">
              <a:buNone/>
            </a:pPr>
            <a:endParaRPr lang="en-US" sz="3100" dirty="0" smtClean="0">
              <a:solidFill>
                <a:srgbClr val="860075"/>
              </a:solidFill>
            </a:endParaRPr>
          </a:p>
          <a:p>
            <a:pPr marL="0" indent="0">
              <a:buNone/>
            </a:pPr>
            <a:r>
              <a:rPr lang="en-US" sz="3100" dirty="0" smtClean="0">
                <a:solidFill>
                  <a:srgbClr val="860075"/>
                </a:solidFill>
              </a:rPr>
              <a:t>3. Pair work: Encourage the class to pair up and discuss their personalities. </a:t>
            </a:r>
          </a:p>
          <a:p>
            <a:pPr marL="0" indent="0">
              <a:buNone/>
            </a:pPr>
            <a:r>
              <a:rPr lang="en-US" sz="3100" dirty="0" smtClean="0">
                <a:solidFill>
                  <a:srgbClr val="0070C0"/>
                </a:solidFill>
              </a:rPr>
              <a:t>Ask: </a:t>
            </a:r>
            <a:r>
              <a:rPr lang="en-US" sz="3100" i="1" dirty="0" smtClean="0">
                <a:solidFill>
                  <a:srgbClr val="0070C0"/>
                </a:solidFill>
              </a:rPr>
              <a:t>What are different and similar? Please draw a visual (i.e. Venn diagram) to compare your personality with your partner’s. Make sure that you use positive personality words only. (Draw a sample Venn Diagram on the board.) </a:t>
            </a:r>
          </a:p>
          <a:p>
            <a:pPr marL="0" indent="0">
              <a:buNone/>
            </a:pPr>
            <a:r>
              <a:rPr lang="en-US" sz="3100" dirty="0" smtClean="0">
                <a:solidFill>
                  <a:srgbClr val="860075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100" dirty="0" smtClean="0">
                <a:solidFill>
                  <a:srgbClr val="860075"/>
                </a:solidFill>
              </a:rPr>
              <a:t>3. Each pair describes its diagram, “Ana and Mary are cheerful. Ana is quiet, and Mary is talkative.”</a:t>
            </a:r>
            <a:endParaRPr lang="en-US" sz="3100" dirty="0">
              <a:solidFill>
                <a:srgbClr val="8600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90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5D0055"/>
                </a:solidFill>
              </a:rPr>
              <a:t>Activity 2- What is the story of your name?</a:t>
            </a:r>
            <a:br>
              <a:rPr lang="en-US" dirty="0" smtClean="0">
                <a:solidFill>
                  <a:srgbClr val="5D0055"/>
                </a:solidFill>
              </a:rPr>
            </a:br>
            <a:r>
              <a:rPr lang="en-US" sz="2400" dirty="0" smtClean="0">
                <a:solidFill>
                  <a:srgbClr val="5D0055"/>
                </a:solidFill>
              </a:rPr>
              <a:t>(Intermediate 1- Intermediate 2: Personal)</a:t>
            </a:r>
            <a:endParaRPr lang="en-US" sz="2400" dirty="0">
              <a:solidFill>
                <a:srgbClr val="5D005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6225" y="1586206"/>
            <a:ext cx="8595360" cy="3490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860075"/>
                </a:solidFill>
              </a:rPr>
              <a:t>Ask: </a:t>
            </a:r>
            <a:r>
              <a:rPr lang="en-US" sz="2400" i="1" dirty="0" smtClean="0">
                <a:solidFill>
                  <a:srgbClr val="860075"/>
                </a:solidFill>
              </a:rPr>
              <a:t>What is the story of your name?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60075"/>
                </a:solidFill>
              </a:rPr>
              <a:t>You can share your story first. You  can have this activity as a small group or pair work.</a:t>
            </a:r>
          </a:p>
          <a:p>
            <a:pPr marL="0" indent="0">
              <a:buNone/>
            </a:pPr>
            <a:endParaRPr lang="en-US" sz="1000" dirty="0" smtClean="0">
              <a:solidFill>
                <a:srgbClr val="86007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60075"/>
                </a:solidFill>
              </a:rPr>
              <a:t>Benefits:</a:t>
            </a:r>
            <a:endParaRPr lang="en-US" sz="2400" dirty="0">
              <a:solidFill>
                <a:srgbClr val="860075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860075"/>
                </a:solidFill>
              </a:rPr>
              <a:t>This is a topic that we know so well. </a:t>
            </a:r>
            <a:r>
              <a:rPr lang="en-US" sz="2400" dirty="0" smtClean="0">
                <a:solidFill>
                  <a:srgbClr val="860075"/>
                </a:solidFill>
                <a:sym typeface="Wingdings" panose="05000000000000000000" pitchFamily="2" charset="2"/>
              </a:rPr>
              <a:t>less anxiety, more confidence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860075"/>
                </a:solidFill>
              </a:rPr>
              <a:t>The topic is friendly and </a:t>
            </a:r>
            <a:r>
              <a:rPr lang="en-US" sz="2400" u="sng" dirty="0" smtClean="0">
                <a:solidFill>
                  <a:srgbClr val="860075"/>
                </a:solidFill>
              </a:rPr>
              <a:t>universal</a:t>
            </a:r>
            <a:r>
              <a:rPr lang="en-US" sz="2400" dirty="0" smtClean="0">
                <a:solidFill>
                  <a:srgbClr val="860075"/>
                </a:solidFill>
              </a:rPr>
              <a:t>- everyone has a name!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860075"/>
                </a:solidFill>
              </a:rPr>
              <a:t>We can expand the conversation to discuss cultural and universal topics. (ex: what’s your favorite name? Why?)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860075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860075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86007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325" y="6149980"/>
            <a:ext cx="85346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Peterson, S. (2015, May 8). </a:t>
            </a:r>
            <a:r>
              <a:rPr lang="en-US" sz="1600" dirty="0" smtClean="0"/>
              <a:t>http</a:t>
            </a:r>
            <a:r>
              <a:rPr lang="en-US" sz="1600" dirty="0"/>
              <a:t>://www.facultyfocus.com/articles/teaching-and-learning/an-exercise-to-reduce-public-speaking-anxiety-and-create-community-in-the-classroom/</a:t>
            </a:r>
          </a:p>
        </p:txBody>
      </p:sp>
    </p:spTree>
    <p:extLst>
      <p:ext uri="{BB962C8B-B14F-4D97-AF65-F5344CB8AC3E}">
        <p14:creationId xmlns:p14="http://schemas.microsoft.com/office/powerpoint/2010/main" val="1703538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28601"/>
            <a:ext cx="8729636" cy="10698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5D0055"/>
                </a:solidFill>
              </a:rPr>
              <a:t>Activity 3- Cultural, personal, or universal things?</a:t>
            </a:r>
            <a:br>
              <a:rPr lang="en-US" sz="3200" dirty="0" smtClean="0">
                <a:solidFill>
                  <a:srgbClr val="5D0055"/>
                </a:solidFill>
              </a:rPr>
            </a:br>
            <a:r>
              <a:rPr lang="en-US" sz="2200" dirty="0" smtClean="0">
                <a:solidFill>
                  <a:srgbClr val="5D0055"/>
                </a:solidFill>
              </a:rPr>
              <a:t>Beginning 2- Intermediate 2</a:t>
            </a:r>
            <a:endParaRPr lang="en-US" sz="2200" dirty="0">
              <a:solidFill>
                <a:srgbClr val="5D005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484594"/>
            <a:ext cx="8595360" cy="4448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860075"/>
                </a:solidFill>
              </a:rPr>
              <a:t>Read each sentence and say cultural</a:t>
            </a:r>
            <a:r>
              <a:rPr lang="en-US" sz="2400" dirty="0">
                <a:solidFill>
                  <a:srgbClr val="860075"/>
                </a:solidFill>
              </a:rPr>
              <a:t>, personal, or universal. </a:t>
            </a:r>
          </a:p>
          <a:p>
            <a:pPr marL="0" indent="0">
              <a:buNone/>
            </a:pPr>
            <a:endParaRPr lang="en-US" sz="1000" dirty="0" smtClean="0">
              <a:solidFill>
                <a:srgbClr val="860075"/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rgbClr val="860075"/>
                </a:solidFill>
              </a:rPr>
              <a:t>People from some cultures do not feel it is OK to look at employers. </a:t>
            </a:r>
            <a:r>
              <a:rPr lang="en-US" sz="2000" dirty="0" smtClean="0">
                <a:solidFill>
                  <a:srgbClr val="860075"/>
                </a:solidFill>
                <a:sym typeface="Wingdings" panose="05000000000000000000" pitchFamily="2" charset="2"/>
              </a:rPr>
              <a:t> ________</a:t>
            </a:r>
            <a:endParaRPr lang="en-US" sz="2000" dirty="0" smtClean="0">
              <a:solidFill>
                <a:srgbClr val="860075"/>
              </a:solidFill>
            </a:endParaRPr>
          </a:p>
          <a:p>
            <a:pPr marL="342900" indent="-342900"/>
            <a:r>
              <a:rPr lang="en-US" sz="2000" dirty="0">
                <a:solidFill>
                  <a:srgbClr val="860075"/>
                </a:solidFill>
                <a:sym typeface="Wingdings" panose="05000000000000000000" pitchFamily="2" charset="2"/>
              </a:rPr>
              <a:t>I am good at math.  </a:t>
            </a:r>
            <a:r>
              <a:rPr lang="en-US" sz="2000" dirty="0" smtClean="0">
                <a:solidFill>
                  <a:srgbClr val="860075"/>
                </a:solidFill>
                <a:sym typeface="Wingdings" panose="05000000000000000000" pitchFamily="2" charset="2"/>
              </a:rPr>
              <a:t>______________</a:t>
            </a:r>
            <a:endParaRPr lang="en-US" sz="2000" dirty="0" smtClean="0">
              <a:solidFill>
                <a:srgbClr val="860075"/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rgbClr val="860075"/>
                </a:solidFill>
              </a:rPr>
              <a:t>People stand closer to each other in some countries than in the U.S. </a:t>
            </a:r>
            <a:r>
              <a:rPr lang="en-US" sz="2000" dirty="0" smtClean="0">
                <a:solidFill>
                  <a:srgbClr val="860075"/>
                </a:solidFill>
                <a:sym typeface="Wingdings" panose="05000000000000000000" pitchFamily="2" charset="2"/>
              </a:rPr>
              <a:t> __________</a:t>
            </a:r>
            <a:endParaRPr lang="en-US" sz="2000" dirty="0" smtClean="0">
              <a:solidFill>
                <a:srgbClr val="860075"/>
              </a:solidFill>
            </a:endParaRPr>
          </a:p>
          <a:p>
            <a:pPr marL="342900" indent="-342900"/>
            <a:r>
              <a:rPr lang="en-US" sz="2000" dirty="0">
                <a:solidFill>
                  <a:srgbClr val="860075"/>
                </a:solidFill>
              </a:rPr>
              <a:t>People work hard to be successful. </a:t>
            </a:r>
            <a:r>
              <a:rPr lang="en-US" sz="2000" dirty="0" smtClean="0">
                <a:solidFill>
                  <a:srgbClr val="860075"/>
                </a:solidFill>
                <a:sym typeface="Wingdings" panose="05000000000000000000" pitchFamily="2" charset="2"/>
              </a:rPr>
              <a:t> ____________</a:t>
            </a:r>
            <a:endParaRPr lang="en-US" sz="2000" dirty="0">
              <a:solidFill>
                <a:srgbClr val="860075"/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rgbClr val="860075"/>
                </a:solidFill>
                <a:sym typeface="Wingdings" panose="05000000000000000000" pitchFamily="2" charset="2"/>
              </a:rPr>
              <a:t>Some people use chopsticks, instead of forks and knives. </a:t>
            </a:r>
          </a:p>
          <a:p>
            <a:pPr marL="342900" indent="-342900"/>
            <a:r>
              <a:rPr lang="en-US" sz="2000" dirty="0" smtClean="0">
                <a:solidFill>
                  <a:srgbClr val="860075"/>
                </a:solidFill>
                <a:sym typeface="Wingdings" panose="05000000000000000000" pitchFamily="2" charset="2"/>
              </a:rPr>
              <a:t>I eat Vietnamese for Christmas every year. _____________</a:t>
            </a:r>
          </a:p>
          <a:p>
            <a:pPr marL="342900" indent="-342900"/>
            <a:r>
              <a:rPr lang="en-US" sz="2000" dirty="0">
                <a:solidFill>
                  <a:srgbClr val="860075"/>
                </a:solidFill>
              </a:rPr>
              <a:t>People call 911 to ask for help in case of emergency. </a:t>
            </a:r>
            <a:r>
              <a:rPr lang="en-US" sz="2000" dirty="0">
                <a:solidFill>
                  <a:srgbClr val="860075"/>
                </a:solidFill>
                <a:sym typeface="Wingdings" panose="05000000000000000000" pitchFamily="2" charset="2"/>
              </a:rPr>
              <a:t> _________</a:t>
            </a:r>
          </a:p>
          <a:p>
            <a:pPr marL="0" indent="0">
              <a:buNone/>
            </a:pPr>
            <a:endParaRPr lang="en-US" sz="2000" dirty="0" smtClean="0">
              <a:solidFill>
                <a:srgbClr val="860075"/>
              </a:solidFill>
              <a:sym typeface="Wingdings" panose="05000000000000000000" pitchFamily="2" charset="2"/>
            </a:endParaRPr>
          </a:p>
          <a:p>
            <a:pPr marL="342900" indent="-342900"/>
            <a:endParaRPr lang="en-US" sz="2000" dirty="0" smtClean="0">
              <a:solidFill>
                <a:srgbClr val="860075"/>
              </a:solidFill>
              <a:sym typeface="Wingdings" panose="05000000000000000000" pitchFamily="2" charset="2"/>
            </a:endParaRPr>
          </a:p>
          <a:p>
            <a:pPr marL="342900" indent="-342900"/>
            <a:endParaRPr lang="en-US" sz="2000" dirty="0" smtClean="0">
              <a:solidFill>
                <a:srgbClr val="860075"/>
              </a:solidFill>
            </a:endParaRPr>
          </a:p>
          <a:p>
            <a:pPr marL="342900" indent="-342900"/>
            <a:endParaRPr lang="en-US" sz="2000" dirty="0">
              <a:solidFill>
                <a:srgbClr val="860075"/>
              </a:solidFill>
            </a:endParaRPr>
          </a:p>
          <a:p>
            <a:pPr marL="0" indent="0">
              <a:buNone/>
            </a:pPr>
            <a:endParaRPr lang="en-US" sz="2500" dirty="0" smtClean="0">
              <a:solidFill>
                <a:srgbClr val="86007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5008" y="6133059"/>
            <a:ext cx="75539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http://</a:t>
            </a:r>
            <a:r>
              <a:rPr lang="en-US" sz="2000" dirty="0" err="1"/>
              <a:t>carla.umn.edu</a:t>
            </a:r>
            <a:r>
              <a:rPr lang="en-US" sz="2000" dirty="0"/>
              <a:t>/</a:t>
            </a:r>
            <a:r>
              <a:rPr lang="en-US" sz="2000" dirty="0" err="1"/>
              <a:t>maxsa</a:t>
            </a:r>
            <a:r>
              <a:rPr lang="en-US" sz="2000" dirty="0"/>
              <a:t>/samples/</a:t>
            </a:r>
            <a:r>
              <a:rPr lang="en-US" sz="2000" dirty="0" err="1"/>
              <a:t>SG_CultureLearning.pdf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6590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ideas- 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567072"/>
            <a:ext cx="8595360" cy="466913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Open yourself up first</a:t>
            </a:r>
            <a:r>
              <a:rPr lang="en-US" sz="2800" dirty="0"/>
              <a:t>!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Your life and experience in this diverse society can play a positive role in intercultural communication.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6578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76112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Let’s open ourselves up!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402117"/>
            <a:ext cx="8595360" cy="4834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Please share your ideas, experience, or suggestions about having intercultural communication in your classroom.</a:t>
            </a:r>
          </a:p>
          <a:p>
            <a:pPr marL="0" indent="0">
              <a:buNone/>
            </a:pPr>
            <a:endParaRPr lang="en-US" sz="1000" dirty="0" smtClean="0">
              <a:solidFill>
                <a:srgbClr val="800000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600" dirty="0">
                <a:solidFill>
                  <a:srgbClr val="800000"/>
                </a:solidFill>
              </a:rPr>
              <a:t>A</a:t>
            </a:r>
            <a:r>
              <a:rPr lang="en-US" sz="2600" dirty="0" smtClean="0">
                <a:solidFill>
                  <a:srgbClr val="800000"/>
                </a:solidFill>
              </a:rPr>
              <a:t>ctivities that make learners feel comfortable and safe </a:t>
            </a:r>
            <a:r>
              <a:rPr lang="en-US" sz="2600" dirty="0" smtClean="0">
                <a:solidFill>
                  <a:srgbClr val="800000"/>
                </a:solidFill>
              </a:rPr>
              <a:t>while talking </a:t>
            </a:r>
            <a:r>
              <a:rPr lang="en-US" sz="2600" dirty="0" smtClean="0">
                <a:solidFill>
                  <a:srgbClr val="800000"/>
                </a:solidFill>
              </a:rPr>
              <a:t>about themselves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solidFill>
                  <a:srgbClr val="800000"/>
                </a:solidFill>
              </a:rPr>
              <a:t>Any conflicts or challenges you observed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solidFill>
                  <a:srgbClr val="800000"/>
                </a:solidFill>
              </a:rPr>
              <a:t>Future plans </a:t>
            </a:r>
            <a:r>
              <a:rPr lang="en-US" sz="2600" dirty="0" smtClean="0">
                <a:solidFill>
                  <a:srgbClr val="800000"/>
                </a:solidFill>
              </a:rPr>
              <a:t>to promote cultural </a:t>
            </a:r>
            <a:r>
              <a:rPr lang="en-US" sz="2600" dirty="0" smtClean="0">
                <a:solidFill>
                  <a:srgbClr val="800000"/>
                </a:solidFill>
              </a:rPr>
              <a:t>competence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solidFill>
                  <a:srgbClr val="800000"/>
                </a:solidFill>
              </a:rPr>
              <a:t>Positive mindsets that can encourage intercultural communication </a:t>
            </a:r>
            <a:endParaRPr lang="en-US" sz="2600" dirty="0" smtClean="0">
              <a:solidFill>
                <a:srgbClr val="800000"/>
              </a:solidFill>
            </a:endParaRPr>
          </a:p>
          <a:p>
            <a:pPr marL="457200" indent="-457200">
              <a:buFontTx/>
              <a:buChar char="-"/>
            </a:pPr>
            <a:endParaRPr lang="en-US" sz="2400" dirty="0" smtClean="0"/>
          </a:p>
          <a:p>
            <a:pPr marL="457200" indent="-457200">
              <a:buFontTx/>
              <a:buChar char="-"/>
            </a:pPr>
            <a:endParaRPr lang="en-US" sz="2400" dirty="0" smtClean="0"/>
          </a:p>
          <a:p>
            <a:pPr marL="457200" indent="-457200">
              <a:buFontTx/>
              <a:buChar char="-"/>
            </a:pPr>
            <a:endParaRPr lang="en-US" sz="2400" dirty="0" smtClean="0"/>
          </a:p>
          <a:p>
            <a:pPr marL="457200" indent="-457200">
              <a:buFontTx/>
              <a:buChar char="-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4446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87" y="41989"/>
            <a:ext cx="1847462" cy="415212"/>
          </a:xfrm>
        </p:spPr>
        <p:txBody>
          <a:bodyPr>
            <a:noAutofit/>
          </a:bodyPr>
          <a:lstStyle/>
          <a:p>
            <a:r>
              <a:rPr lang="en-US" sz="2400" dirty="0" smtClean="0"/>
              <a:t>References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63894"/>
            <a:ext cx="9144000" cy="5920891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1300" dirty="0" smtClean="0"/>
              <a:t>Bradley</a:t>
            </a:r>
            <a:r>
              <a:rPr lang="en-US" sz="1300" dirty="0"/>
              <a:t>, E. H. (Ed.). (2007). Pursuing peace- enlisting students in the battle against bias. </a:t>
            </a:r>
            <a:r>
              <a:rPr lang="en-US" sz="1300" i="1" dirty="0"/>
              <a:t>Principal Leadership,</a:t>
            </a:r>
            <a:r>
              <a:rPr lang="en-US" sz="1300" dirty="0"/>
              <a:t> </a:t>
            </a:r>
            <a:r>
              <a:rPr lang="en-US" sz="1300" i="1" dirty="0"/>
              <a:t>8</a:t>
            </a:r>
            <a:r>
              <a:rPr lang="en-US" sz="1300" dirty="0"/>
              <a:t>, 30-34. Retrieved February 02, 2016</a:t>
            </a:r>
            <a:r>
              <a:rPr lang="en-US" sz="13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1300" dirty="0"/>
              <a:t>Brownlee, T., &amp; Lee, K. (2015). Tools to change our world. Retrieved February 28, 2016, from http://</a:t>
            </a:r>
            <a:r>
              <a:rPr lang="en-US" sz="1300" dirty="0" err="1"/>
              <a:t>ctb.dept.ku.edu</a:t>
            </a:r>
            <a:r>
              <a:rPr lang="en-US" sz="1300" dirty="0"/>
              <a:t>/en</a:t>
            </a:r>
            <a:endParaRPr lang="en-US" sz="1300" dirty="0" smtClean="0"/>
          </a:p>
          <a:p>
            <a:pPr marL="457200" indent="-457200">
              <a:buAutoNum type="arabicPeriod"/>
            </a:pPr>
            <a:r>
              <a:rPr lang="en-US" sz="1300" dirty="0" smtClean="0"/>
              <a:t>Casas</a:t>
            </a:r>
            <a:r>
              <a:rPr lang="en-US" sz="1300" dirty="0"/>
              <a:t>, M. (2011). </a:t>
            </a:r>
            <a:r>
              <a:rPr lang="en-US" sz="1300" i="1" dirty="0"/>
              <a:t>Enhancing </a:t>
            </a:r>
            <a:r>
              <a:rPr lang="en-US" sz="1300" i="1" dirty="0" smtClean="0"/>
              <a:t>student </a:t>
            </a:r>
            <a:r>
              <a:rPr lang="en-US" sz="1300" i="1" dirty="0"/>
              <a:t>learning in middle school</a:t>
            </a:r>
            <a:r>
              <a:rPr lang="en-US" sz="1300" dirty="0"/>
              <a:t>. New York: </a:t>
            </a:r>
            <a:r>
              <a:rPr lang="en-US" sz="1300" dirty="0" err="1" smtClean="0"/>
              <a:t>Routledge</a:t>
            </a:r>
            <a:r>
              <a:rPr lang="en-US" sz="13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1300" dirty="0"/>
              <a:t>Culture-Specific and Culture-General Learning. (</a:t>
            </a:r>
            <a:r>
              <a:rPr lang="en-US" sz="1300" dirty="0" err="1"/>
              <a:t>n.d.</a:t>
            </a:r>
            <a:r>
              <a:rPr lang="en-US" sz="1300" dirty="0"/>
              <a:t>). Retrieved February 20, 2016, from http://</a:t>
            </a:r>
            <a:r>
              <a:rPr lang="en-US" sz="1300" dirty="0" smtClean="0"/>
              <a:t>carla.umn.edu/maxsa/samples/SG_CultureLearning.pdf</a:t>
            </a:r>
          </a:p>
          <a:p>
            <a:pPr marL="457200" indent="-457200">
              <a:buAutoNum type="arabicPeriod"/>
            </a:pPr>
            <a:r>
              <a:rPr lang="en-US" sz="1300" dirty="0"/>
              <a:t>Diversity toolkit: Cultural competence for educators. (</a:t>
            </a:r>
            <a:r>
              <a:rPr lang="en-US" sz="1300" dirty="0" err="1"/>
              <a:t>n.d.</a:t>
            </a:r>
            <a:r>
              <a:rPr lang="en-US" sz="1300" dirty="0"/>
              <a:t>). Retrieved February 29, 2016, from National Education </a:t>
            </a:r>
            <a:r>
              <a:rPr lang="en-US" sz="1300" dirty="0" err="1"/>
              <a:t>Assocation</a:t>
            </a:r>
            <a:r>
              <a:rPr lang="en-US" sz="1300" dirty="0"/>
              <a:t>: http://www.nea.org/tools/30402.htm </a:t>
            </a:r>
            <a:endParaRPr lang="en-US" sz="13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300" dirty="0" err="1">
                <a:solidFill>
                  <a:srgbClr val="2E2224"/>
                </a:solidFill>
              </a:rPr>
              <a:t>Horwitz</a:t>
            </a:r>
            <a:r>
              <a:rPr lang="en-US" sz="1300" dirty="0">
                <a:solidFill>
                  <a:srgbClr val="2E2224"/>
                </a:solidFill>
              </a:rPr>
              <a:t>, E. K., </a:t>
            </a:r>
            <a:r>
              <a:rPr lang="en-US" sz="1300" dirty="0" err="1">
                <a:solidFill>
                  <a:srgbClr val="2E2224"/>
                </a:solidFill>
              </a:rPr>
              <a:t>Horwitz</a:t>
            </a:r>
            <a:r>
              <a:rPr lang="en-US" sz="1300" dirty="0">
                <a:solidFill>
                  <a:srgbClr val="2E2224"/>
                </a:solidFill>
              </a:rPr>
              <a:t>, M. B., &amp; Cope, J. A. (1986). Foreign language classroom anxiety. </a:t>
            </a:r>
            <a:r>
              <a:rPr lang="en-US" sz="1300" i="1" dirty="0">
                <a:solidFill>
                  <a:srgbClr val="2E2224"/>
                </a:solidFill>
              </a:rPr>
              <a:t>The Modern Language Journal, </a:t>
            </a:r>
            <a:r>
              <a:rPr lang="en-US" sz="1300" dirty="0">
                <a:solidFill>
                  <a:srgbClr val="2E2224"/>
                </a:solidFill>
              </a:rPr>
              <a:t>70(2), 125-132. http://</a:t>
            </a:r>
            <a:r>
              <a:rPr lang="en-US" sz="1300" dirty="0" err="1">
                <a:solidFill>
                  <a:srgbClr val="2E2224"/>
                </a:solidFill>
              </a:rPr>
              <a:t>dx.doi.org</a:t>
            </a:r>
            <a:r>
              <a:rPr lang="en-US" sz="1300" dirty="0">
                <a:solidFill>
                  <a:srgbClr val="2E2224"/>
                </a:solidFill>
              </a:rPr>
              <a:t>/10.2307/327317 </a:t>
            </a:r>
            <a:endParaRPr lang="en-US" sz="1300" b="1" dirty="0" smtClean="0"/>
          </a:p>
          <a:p>
            <a:pPr marL="457200" indent="-457200">
              <a:buAutoNum type="arabicPeriod"/>
            </a:pPr>
            <a:r>
              <a:rPr lang="en-US" sz="1300" dirty="0" err="1"/>
              <a:t>Horwitz</a:t>
            </a:r>
            <a:r>
              <a:rPr lang="en-US" sz="1300" dirty="0"/>
              <a:t>, E. K., M. </a:t>
            </a:r>
            <a:r>
              <a:rPr lang="en-US" sz="1300" dirty="0" err="1"/>
              <a:t>Tallon</a:t>
            </a:r>
            <a:r>
              <a:rPr lang="en-US" sz="1300" dirty="0"/>
              <a:t> &amp; H. </a:t>
            </a:r>
            <a:r>
              <a:rPr lang="en-US" sz="1300" dirty="0" err="1"/>
              <a:t>Luo</a:t>
            </a:r>
            <a:r>
              <a:rPr lang="en-US" sz="1300" dirty="0"/>
              <a:t> (2009). Foreign language anxiety. In J. C. </a:t>
            </a:r>
            <a:r>
              <a:rPr lang="en-US" sz="1300" dirty="0" err="1"/>
              <a:t>Cassady</a:t>
            </a:r>
            <a:r>
              <a:rPr lang="en-US" sz="1300" dirty="0"/>
              <a:t> (ed.), Anxiety in schools: The causes, consequences, and solutions for academic anxieties. New York: Peter Lang</a:t>
            </a:r>
            <a:r>
              <a:rPr lang="en-US" sz="13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1300" dirty="0"/>
              <a:t>Humphrey, D. (</a:t>
            </a:r>
            <a:r>
              <a:rPr lang="en-US" sz="1300" dirty="0" err="1"/>
              <a:t>n.d.</a:t>
            </a:r>
            <a:r>
              <a:rPr lang="en-US" sz="1300" dirty="0"/>
              <a:t>). Intercultural communication: A teaching and learning framework. Retrieved February 10, 2016, from https://</a:t>
            </a:r>
            <a:r>
              <a:rPr lang="en-US" sz="1300" dirty="0" err="1"/>
              <a:t>www.llas.ac.uk</a:t>
            </a:r>
            <a:r>
              <a:rPr lang="en-US" sz="1300" dirty="0"/>
              <a:t>/resources/paper/1303</a:t>
            </a:r>
            <a:endParaRPr lang="en-US" sz="1300" dirty="0" smtClean="0"/>
          </a:p>
          <a:p>
            <a:pPr marL="457200" indent="-457200">
              <a:buAutoNum type="arabicPeriod"/>
            </a:pPr>
            <a:r>
              <a:rPr lang="en-US" sz="1300" dirty="0" err="1" smtClean="0"/>
              <a:t>Lanik</a:t>
            </a:r>
            <a:r>
              <a:rPr lang="en-US" sz="1300" dirty="0"/>
              <a:t>, J. (2001). Goal of </a:t>
            </a:r>
            <a:r>
              <a:rPr lang="en-US" sz="1300" dirty="0" smtClean="0"/>
              <a:t>education</a:t>
            </a:r>
            <a:r>
              <a:rPr lang="en-US" sz="1300" dirty="0"/>
              <a:t>: C</a:t>
            </a:r>
            <a:r>
              <a:rPr lang="en-US" sz="1300" dirty="0" smtClean="0"/>
              <a:t>ultural maturity</a:t>
            </a:r>
            <a:r>
              <a:rPr lang="en-US" sz="1300" dirty="0"/>
              <a:t>. </a:t>
            </a:r>
            <a:r>
              <a:rPr lang="en-US" sz="1300" i="1" dirty="0"/>
              <a:t>European Education,</a:t>
            </a:r>
            <a:r>
              <a:rPr lang="en-US" sz="1300" dirty="0"/>
              <a:t> </a:t>
            </a:r>
            <a:r>
              <a:rPr lang="en-US" sz="1300" i="1" dirty="0"/>
              <a:t>33</a:t>
            </a:r>
            <a:r>
              <a:rPr lang="en-US" sz="1300" dirty="0"/>
              <a:t>, 3rd ser., 85-94. Retrieved February 14, 2016</a:t>
            </a:r>
            <a:r>
              <a:rPr lang="en-US" sz="1300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300" dirty="0"/>
              <a:t>Murray, O. (2010). A call for K-12 schools to invest in social justice education. </a:t>
            </a:r>
            <a:r>
              <a:rPr lang="en-US" sz="1300" i="1" dirty="0"/>
              <a:t>Multicultural Education,</a:t>
            </a:r>
            <a:r>
              <a:rPr lang="en-US" sz="1300" dirty="0"/>
              <a:t> </a:t>
            </a:r>
            <a:r>
              <a:rPr lang="en-US" sz="1300" i="1" dirty="0"/>
              <a:t>17</a:t>
            </a:r>
            <a:r>
              <a:rPr lang="en-US" sz="1300" dirty="0"/>
              <a:t>, 48-50</a:t>
            </a:r>
            <a:r>
              <a:rPr lang="en-US" sz="1300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300" dirty="0" smtClean="0"/>
              <a:t>Peterson, S. (2015, May 8). An Exercise to </a:t>
            </a:r>
            <a:r>
              <a:rPr lang="en-US" sz="1300" dirty="0" smtClean="0"/>
              <a:t>reduce </a:t>
            </a:r>
            <a:r>
              <a:rPr lang="en-US" sz="1300" dirty="0"/>
              <a:t>p</a:t>
            </a:r>
            <a:r>
              <a:rPr lang="en-US" sz="1300" dirty="0" smtClean="0"/>
              <a:t>ublic </a:t>
            </a:r>
            <a:r>
              <a:rPr lang="en-US" sz="1300" dirty="0"/>
              <a:t>s</a:t>
            </a:r>
            <a:r>
              <a:rPr lang="en-US" sz="1300" dirty="0" smtClean="0"/>
              <a:t>peaking </a:t>
            </a:r>
            <a:r>
              <a:rPr lang="en-US" sz="1300" dirty="0"/>
              <a:t>a</a:t>
            </a:r>
            <a:r>
              <a:rPr lang="en-US" sz="1300" dirty="0" smtClean="0"/>
              <a:t>nxiety </a:t>
            </a:r>
            <a:r>
              <a:rPr lang="en-US" sz="1300" dirty="0" smtClean="0"/>
              <a:t>and </a:t>
            </a:r>
            <a:r>
              <a:rPr lang="en-US" sz="1300" dirty="0" smtClean="0"/>
              <a:t>create </a:t>
            </a:r>
            <a:r>
              <a:rPr lang="en-US" sz="1300" dirty="0"/>
              <a:t>c</a:t>
            </a:r>
            <a:r>
              <a:rPr lang="en-US" sz="1300" dirty="0" smtClean="0"/>
              <a:t>ommunity </a:t>
            </a:r>
            <a:r>
              <a:rPr lang="en-US" sz="1300" dirty="0" smtClean="0"/>
              <a:t>in the </a:t>
            </a:r>
            <a:r>
              <a:rPr lang="en-US" sz="1300" dirty="0" smtClean="0"/>
              <a:t>classroom</a:t>
            </a:r>
            <a:r>
              <a:rPr lang="en-US" sz="1300" dirty="0" smtClean="0"/>
              <a:t>. Retrieved February 22, 2016, from http://</a:t>
            </a:r>
            <a:r>
              <a:rPr lang="en-US" sz="1300" dirty="0" err="1" smtClean="0"/>
              <a:t>www.facultyfocus.com</a:t>
            </a:r>
            <a:r>
              <a:rPr lang="en-US" sz="1300" dirty="0" smtClean="0"/>
              <a:t>/articles/teaching-and-learning/an-exercise-to-reduce-public-speaking-anxiety-and-create-community-in-the-classroom/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300" dirty="0"/>
              <a:t>Project Cornerstone. (</a:t>
            </a:r>
            <a:r>
              <a:rPr lang="en-US" sz="1300" dirty="0" err="1"/>
              <a:t>n.d.</a:t>
            </a:r>
            <a:r>
              <a:rPr lang="en-US" sz="1300" dirty="0"/>
              <a:t>). Retrieved February 28, 2016, from http://</a:t>
            </a:r>
            <a:r>
              <a:rPr lang="en-US" sz="1300" dirty="0" err="1"/>
              <a:t>www.projectcornerstone.org</a:t>
            </a:r>
            <a:r>
              <a:rPr lang="en-US" sz="1300" dirty="0"/>
              <a:t>/</a:t>
            </a:r>
            <a:endParaRPr lang="en-US" sz="13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300" dirty="0" smtClean="0"/>
              <a:t>Relationships and communication. (2015). Retrieved February 23, 2016, from https://</a:t>
            </a:r>
            <a:r>
              <a:rPr lang="en-US" sz="1300" dirty="0" err="1" smtClean="0"/>
              <a:t>www.betterhealth.vic.gov.au</a:t>
            </a:r>
            <a:r>
              <a:rPr lang="en-US" sz="1300" dirty="0" smtClean="0"/>
              <a:t>/health/</a:t>
            </a:r>
            <a:r>
              <a:rPr lang="en-US" sz="1300" dirty="0" err="1" smtClean="0"/>
              <a:t>healthyliving</a:t>
            </a:r>
            <a:r>
              <a:rPr lang="en-US" sz="1300" dirty="0" smtClean="0"/>
              <a:t>/relationships-and-communication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300" dirty="0" smtClean="0"/>
              <a:t>The </a:t>
            </a:r>
            <a:r>
              <a:rPr lang="en-US" sz="1300" dirty="0"/>
              <a:t>Language Learner. (</a:t>
            </a:r>
            <a:r>
              <a:rPr lang="en-US" sz="1300" dirty="0" err="1"/>
              <a:t>n.d.</a:t>
            </a:r>
            <a:r>
              <a:rPr lang="en-US" sz="1300" dirty="0"/>
              <a:t>). Retrieved February 02, 2016, from https://</a:t>
            </a:r>
            <a:r>
              <a:rPr lang="en-US" sz="1300" dirty="0" err="1"/>
              <a:t>coerll.utexas.edu</a:t>
            </a:r>
            <a:r>
              <a:rPr lang="en-US" sz="1300" dirty="0"/>
              <a:t>/methods/modules/learners/03/</a:t>
            </a:r>
            <a:r>
              <a:rPr lang="en-US" sz="1300" dirty="0" err="1" smtClean="0"/>
              <a:t>sources.php</a:t>
            </a:r>
            <a:endParaRPr lang="en-US" sz="1300" dirty="0" smtClean="0"/>
          </a:p>
          <a:p>
            <a:pPr marL="457200" indent="-457200">
              <a:buAutoNum type="arabicPeriod"/>
            </a:pPr>
            <a:r>
              <a:rPr lang="en-US" sz="1300" dirty="0" err="1" smtClean="0"/>
              <a:t>Traoré</a:t>
            </a:r>
            <a:r>
              <a:rPr lang="en-US" sz="1300" dirty="0"/>
              <a:t>, R. (2008). Cultural connections: An alternative to conflict resolution. </a:t>
            </a:r>
            <a:r>
              <a:rPr lang="en-US" sz="1300" i="1" dirty="0"/>
              <a:t>Multicultural Education,</a:t>
            </a:r>
            <a:r>
              <a:rPr lang="en-US" sz="1300" dirty="0"/>
              <a:t> </a:t>
            </a:r>
            <a:r>
              <a:rPr lang="en-US" sz="1300" i="1" dirty="0"/>
              <a:t>15</a:t>
            </a:r>
            <a:r>
              <a:rPr lang="en-US" sz="1300" dirty="0"/>
              <a:t>, 10-14</a:t>
            </a:r>
            <a:r>
              <a:rPr lang="en-US" sz="1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463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7211108" cy="4286715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4000" dirty="0" smtClean="0"/>
              <a:t>Agenda</a:t>
            </a:r>
          </a:p>
          <a:p>
            <a:pPr marL="45720" indent="0">
              <a:buNone/>
            </a:pPr>
            <a:endParaRPr lang="en-US" dirty="0" smtClean="0"/>
          </a:p>
          <a:p>
            <a:pPr marL="502920" indent="-457200">
              <a:buAutoNum type="arabicPeriod"/>
            </a:pPr>
            <a:r>
              <a:rPr lang="en-US" sz="3200" dirty="0" smtClean="0"/>
              <a:t>Objectives &amp; key words 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Introduction to the topic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Arguments 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Activities 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Discussion/ Summary 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Q &amp; A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633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5750" y="731520"/>
            <a:ext cx="8556625" cy="3474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 smtClean="0">
                <a:latin typeface="Malayalam MN"/>
                <a:cs typeface="Malayalam MN"/>
              </a:rPr>
              <a:t>By </a:t>
            </a:r>
            <a:r>
              <a:rPr lang="en-US" sz="3200" dirty="0">
                <a:latin typeface="Malayalam MN"/>
                <a:cs typeface="Malayalam MN"/>
              </a:rPr>
              <a:t>the end of this presentation, participants will be able </a:t>
            </a:r>
            <a:r>
              <a:rPr lang="en-US" sz="3200" dirty="0" smtClean="0">
                <a:latin typeface="Malayalam MN"/>
                <a:cs typeface="Malayalam MN"/>
              </a:rPr>
              <a:t>to… </a:t>
            </a:r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lnSpc>
                <a:spcPct val="130000"/>
              </a:lnSpc>
              <a:buNone/>
            </a:pPr>
            <a:r>
              <a:rPr lang="en-US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Malayalam MN"/>
                <a:cs typeface="Malayalam MN"/>
              </a:rPr>
              <a:t>Identify</a:t>
            </a:r>
            <a:r>
              <a:rPr lang="en-US" sz="3200" dirty="0" smtClean="0">
                <a:solidFill>
                  <a:srgbClr val="800000"/>
                </a:solidFill>
                <a:latin typeface="Malayalam MN"/>
                <a:cs typeface="Malayalam MN"/>
              </a:rPr>
              <a:t> </a:t>
            </a:r>
            <a:r>
              <a:rPr lang="en-US" sz="3200" u="sng" dirty="0" smtClean="0">
                <a:solidFill>
                  <a:srgbClr val="800000"/>
                </a:solidFill>
                <a:latin typeface="Malayalam MN"/>
                <a:cs typeface="Malayalam MN"/>
              </a:rPr>
              <a:t>intercultural communication </a:t>
            </a:r>
            <a:r>
              <a:rPr lang="en-US" sz="3200" dirty="0" smtClean="0">
                <a:solidFill>
                  <a:srgbClr val="473437"/>
                </a:solidFill>
                <a:latin typeface="Malayalam MN"/>
                <a:cs typeface="Malayalam MN"/>
              </a:rPr>
              <a:t>and</a:t>
            </a:r>
            <a:r>
              <a:rPr lang="en-US" sz="3200" dirty="0" smtClean="0">
                <a:solidFill>
                  <a:srgbClr val="000000"/>
                </a:solidFill>
                <a:latin typeface="Malayalam MN"/>
                <a:cs typeface="Malayalam MN"/>
              </a:rPr>
              <a:t> </a:t>
            </a:r>
            <a:r>
              <a:rPr lang="en-US" sz="3200" u="sng" dirty="0" smtClean="0">
                <a:solidFill>
                  <a:srgbClr val="800000"/>
                </a:solidFill>
                <a:latin typeface="Malayalam MN"/>
                <a:cs typeface="Malayalam MN"/>
              </a:rPr>
              <a:t>cultural competence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Malayalam MN"/>
                <a:cs typeface="Malayalam MN"/>
              </a:rPr>
              <a:t> </a:t>
            </a:r>
            <a:r>
              <a:rPr lang="en-US" sz="3200" dirty="0" smtClean="0">
                <a:solidFill>
                  <a:srgbClr val="473437"/>
                </a:solidFill>
                <a:latin typeface="Malayalam MN"/>
                <a:cs typeface="Malayalam MN"/>
              </a:rPr>
              <a:t>in </a:t>
            </a:r>
            <a:r>
              <a:rPr lang="en-US" sz="3200" dirty="0">
                <a:solidFill>
                  <a:srgbClr val="473437"/>
                </a:solidFill>
                <a:latin typeface="Malayalam MN"/>
                <a:cs typeface="Malayalam MN"/>
              </a:rPr>
              <a:t>an adult ESOL classroom. </a:t>
            </a:r>
          </a:p>
        </p:txBody>
      </p:sp>
    </p:spTree>
    <p:extLst>
      <p:ext uri="{BB962C8B-B14F-4D97-AF65-F5344CB8AC3E}">
        <p14:creationId xmlns:p14="http://schemas.microsoft.com/office/powerpoint/2010/main" val="333880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567992"/>
            <a:ext cx="8595360" cy="38770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It helps language learners release possible anxiety.  </a:t>
            </a:r>
          </a:p>
          <a:p>
            <a:pPr marL="0" indent="0">
              <a:buNone/>
            </a:pPr>
            <a:endParaRPr lang="en-US" sz="2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rgbClr val="000090"/>
                </a:solidFill>
              </a:rPr>
              <a:t>Anxiety can arise “from </a:t>
            </a:r>
            <a:r>
              <a:rPr lang="en-US" sz="2400" dirty="0">
                <a:solidFill>
                  <a:srgbClr val="000090"/>
                </a:solidFill>
              </a:rPr>
              <a:t>the uniqueness of language learning process” (</a:t>
            </a:r>
            <a:r>
              <a:rPr lang="en-US" sz="2400" dirty="0" err="1">
                <a:solidFill>
                  <a:srgbClr val="000090"/>
                </a:solidFill>
              </a:rPr>
              <a:t>Horwitz</a:t>
            </a:r>
            <a:r>
              <a:rPr lang="en-US" sz="2400" dirty="0">
                <a:solidFill>
                  <a:srgbClr val="000090"/>
                </a:solidFill>
              </a:rPr>
              <a:t>, </a:t>
            </a:r>
            <a:r>
              <a:rPr lang="en-US" sz="2400" dirty="0" err="1">
                <a:solidFill>
                  <a:srgbClr val="000090"/>
                </a:solidFill>
              </a:rPr>
              <a:t>Horwitz</a:t>
            </a:r>
            <a:r>
              <a:rPr lang="en-US" sz="2400" dirty="0">
                <a:solidFill>
                  <a:srgbClr val="000090"/>
                </a:solidFill>
              </a:rPr>
              <a:t> and Cope, </a:t>
            </a:r>
            <a:r>
              <a:rPr lang="en-US" sz="2400" dirty="0" smtClean="0">
                <a:solidFill>
                  <a:srgbClr val="000090"/>
                </a:solidFill>
              </a:rPr>
              <a:t>1986), in which it can be hard to show their own personalities.</a:t>
            </a:r>
          </a:p>
          <a:p>
            <a:pPr marL="0" indent="0">
              <a:buNone/>
            </a:pPr>
            <a:endParaRPr lang="en-US" sz="700" dirty="0" smtClean="0">
              <a:solidFill>
                <a:srgbClr val="000090"/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rgbClr val="000090"/>
                </a:solidFill>
              </a:rPr>
              <a:t>A lot of our students are adjusting to the new society, dealing with a variety of challenges. 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000090"/>
                </a:solidFill>
              </a:rPr>
              <a:t>  </a:t>
            </a:r>
          </a:p>
          <a:p>
            <a:pPr marL="457200" indent="-457200"/>
            <a:r>
              <a:rPr lang="en-US" sz="2400" dirty="0">
                <a:solidFill>
                  <a:srgbClr val="000090"/>
                </a:solidFill>
              </a:rPr>
              <a:t>T</a:t>
            </a:r>
            <a:r>
              <a:rPr lang="en-US" sz="2400" dirty="0" smtClean="0">
                <a:solidFill>
                  <a:srgbClr val="000090"/>
                </a:solidFill>
              </a:rPr>
              <a:t>here </a:t>
            </a:r>
            <a:r>
              <a:rPr lang="en-US" sz="2400" dirty="0" smtClean="0">
                <a:solidFill>
                  <a:srgbClr val="000090"/>
                </a:solidFill>
              </a:rPr>
              <a:t>are diverse values and </a:t>
            </a:r>
            <a:r>
              <a:rPr lang="en-US" sz="2400" dirty="0" smtClean="0">
                <a:solidFill>
                  <a:srgbClr val="000090"/>
                </a:solidFill>
              </a:rPr>
              <a:t>norms in our classrooms. </a:t>
            </a:r>
            <a:r>
              <a:rPr lang="en-US" sz="2400" dirty="0">
                <a:solidFill>
                  <a:srgbClr val="000090"/>
                </a:solidFill>
              </a:rPr>
              <a:t>W</a:t>
            </a:r>
            <a:r>
              <a:rPr lang="en-US" sz="2400" dirty="0" smtClean="0">
                <a:solidFill>
                  <a:srgbClr val="000090"/>
                </a:solidFill>
              </a:rPr>
              <a:t>here </a:t>
            </a:r>
            <a:r>
              <a:rPr lang="en-US" sz="2400" dirty="0" smtClean="0">
                <a:solidFill>
                  <a:srgbClr val="000090"/>
                </a:solidFill>
              </a:rPr>
              <a:t>there is not enough communication, misunderstandings might occur.  Misunderstandings can make students feel confused or angry.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dirty="0" smtClean="0">
              <a:solidFill>
                <a:srgbClr val="2E2224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2E2224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8130" y="330200"/>
            <a:ext cx="8591550" cy="1066801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0090"/>
                </a:solidFill>
              </a:rPr>
              <a:t>WHY</a:t>
            </a:r>
            <a:r>
              <a:rPr lang="en-US" dirty="0" smtClean="0">
                <a:solidFill>
                  <a:srgbClr val="000090"/>
                </a:solidFill>
              </a:rPr>
              <a:t> do we need to encourage intercultural communication?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6971" y="5846104"/>
            <a:ext cx="83627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E2224"/>
                </a:solidFill>
              </a:rPr>
              <a:t>Horwitz</a:t>
            </a:r>
            <a:r>
              <a:rPr lang="en-US" sz="1600" dirty="0">
                <a:solidFill>
                  <a:srgbClr val="2E2224"/>
                </a:solidFill>
              </a:rPr>
              <a:t>, E. K., </a:t>
            </a:r>
            <a:r>
              <a:rPr lang="en-US" sz="1600" dirty="0" err="1">
                <a:solidFill>
                  <a:srgbClr val="2E2224"/>
                </a:solidFill>
              </a:rPr>
              <a:t>Horwitz</a:t>
            </a:r>
            <a:r>
              <a:rPr lang="en-US" sz="1600" dirty="0">
                <a:solidFill>
                  <a:srgbClr val="2E2224"/>
                </a:solidFill>
              </a:rPr>
              <a:t>, M. B., &amp; Cope, J. A. (1986</a:t>
            </a:r>
            <a:r>
              <a:rPr lang="en-US" sz="1600" dirty="0" smtClean="0">
                <a:solidFill>
                  <a:srgbClr val="2E2224"/>
                </a:solidFill>
              </a:rPr>
              <a:t>)</a:t>
            </a:r>
            <a:endParaRPr lang="en-US" sz="1600" dirty="0">
              <a:solidFill>
                <a:srgbClr val="2E222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6970" y="6210015"/>
            <a:ext cx="83627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Relationships and communication. (2015). </a:t>
            </a:r>
            <a:r>
              <a:rPr lang="en-US" sz="1600" dirty="0" smtClean="0"/>
              <a:t>https://</a:t>
            </a:r>
            <a:r>
              <a:rPr lang="en-US" sz="1600" dirty="0" err="1" smtClean="0"/>
              <a:t>www.betterhealth.vic.gov.au</a:t>
            </a:r>
            <a:r>
              <a:rPr lang="en-US" sz="1600" dirty="0" smtClean="0"/>
              <a:t>/health/</a:t>
            </a:r>
            <a:r>
              <a:rPr lang="en-US" sz="1600" dirty="0" err="1" smtClean="0"/>
              <a:t>healthyliving</a:t>
            </a:r>
            <a:r>
              <a:rPr lang="en-US" sz="1600" dirty="0" smtClean="0"/>
              <a:t>/relationships-and-communication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1596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539876"/>
            <a:ext cx="8595360" cy="46963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2800" b="1" dirty="0" smtClean="0">
                <a:solidFill>
                  <a:srgbClr val="C00000"/>
                </a:solidFill>
              </a:rPr>
              <a:t>Diverse is reality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</a:t>
            </a:r>
            <a:r>
              <a:rPr lang="en-US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everyone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 the U.S. </a:t>
            </a:r>
          </a:p>
          <a:p>
            <a:endParaRPr lang="en-US" sz="1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rgbClr val="0800E2"/>
                </a:solidFill>
              </a:rPr>
              <a:t>Acquiring cultural competence is essential to teachers, too.</a:t>
            </a:r>
          </a:p>
          <a:p>
            <a:pPr marL="457200" indent="-457200"/>
            <a:r>
              <a:rPr lang="en-US" sz="2400" dirty="0" smtClean="0">
                <a:solidFill>
                  <a:srgbClr val="0800E2"/>
                </a:solidFill>
              </a:rPr>
              <a:t>Understanding culture is to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understand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communicate and interact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0800E2"/>
                </a:solidFill>
              </a:rPr>
              <a:t>with individuals from different cultures.  </a:t>
            </a:r>
          </a:p>
          <a:p>
            <a:pPr marL="457200" indent="-457200"/>
            <a:r>
              <a:rPr lang="en-US" sz="2400" dirty="0" smtClean="0">
                <a:solidFill>
                  <a:srgbClr val="0800E2"/>
                </a:solidFill>
              </a:rPr>
              <a:t>Owing to the high technology in social network and the fast-growing population of immigrants, intercultural communication skills become </a:t>
            </a:r>
            <a:r>
              <a:rPr lang="en-US" sz="2400" dirty="0" smtClean="0">
                <a:solidFill>
                  <a:srgbClr val="0800E2"/>
                </a:solidFill>
              </a:rPr>
              <a:t>highly important</a:t>
            </a:r>
            <a:r>
              <a:rPr lang="en-US" sz="2400" dirty="0" smtClean="0">
                <a:solidFill>
                  <a:srgbClr val="0800E2"/>
                </a:solidFill>
              </a:rPr>
              <a:t>.    </a:t>
            </a:r>
            <a:endParaRPr lang="en-US" sz="2400" dirty="0" smtClean="0">
              <a:solidFill>
                <a:srgbClr val="0800E2"/>
              </a:solidFill>
            </a:endParaRPr>
          </a:p>
          <a:p>
            <a:pPr marL="0" indent="0">
              <a:buNone/>
            </a:pPr>
            <a:endParaRPr lang="en-US" sz="1000" dirty="0" smtClean="0">
              <a:solidFill>
                <a:srgbClr val="0800E2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0090"/>
                </a:solidFill>
              </a:rPr>
              <a:t>WHY</a:t>
            </a:r>
            <a:r>
              <a:rPr lang="en-US" dirty="0" smtClean="0">
                <a:solidFill>
                  <a:srgbClr val="000090"/>
                </a:solidFill>
              </a:rPr>
              <a:t> do we need to encourage intercultural communication?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2267" y="5883811"/>
            <a:ext cx="5710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Brownlee, T., &amp; Lee, K. (2015). </a:t>
            </a:r>
            <a:r>
              <a:rPr lang="en-US" dirty="0" smtClean="0"/>
              <a:t>http</a:t>
            </a:r>
            <a:r>
              <a:rPr lang="en-US" dirty="0"/>
              <a:t>://ctb.dept.ku.edu/en</a:t>
            </a:r>
          </a:p>
        </p:txBody>
      </p:sp>
      <p:sp>
        <p:nvSpPr>
          <p:cNvPr id="5" name="Rectangle 4"/>
          <p:cNvSpPr/>
          <p:nvPr/>
        </p:nvSpPr>
        <p:spPr>
          <a:xfrm>
            <a:off x="2447030" y="6296017"/>
            <a:ext cx="3783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http://www.nea.org/tools/30402.htm</a:t>
            </a:r>
          </a:p>
        </p:txBody>
      </p:sp>
    </p:spTree>
    <p:extLst>
      <p:ext uri="{BB962C8B-B14F-4D97-AF65-F5344CB8AC3E}">
        <p14:creationId xmlns:p14="http://schemas.microsoft.com/office/powerpoint/2010/main" val="420189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348229"/>
            <a:ext cx="8591550" cy="1066801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Does this mean that </a:t>
            </a:r>
            <a:r>
              <a:rPr lang="en-US" sz="3200" dirty="0" smtClean="0">
                <a:solidFill>
                  <a:srgbClr val="0070C0"/>
                </a:solidFill>
              </a:rPr>
              <a:t>you </a:t>
            </a:r>
            <a:r>
              <a:rPr lang="en-US" sz="3200" dirty="0">
                <a:solidFill>
                  <a:srgbClr val="0070C0"/>
                </a:solidFill>
              </a:rPr>
              <a:t>acquired cultural competence?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3007610"/>
              </p:ext>
            </p:extLst>
          </p:nvPr>
        </p:nvGraphicFramePr>
        <p:xfrm>
          <a:off x="341538" y="3524459"/>
          <a:ext cx="8330823" cy="2169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76225" y="5789142"/>
            <a:ext cx="8591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http://</a:t>
            </a:r>
            <a:r>
              <a:rPr lang="en-US" sz="2000" dirty="0" err="1"/>
              <a:t>ctb.ku.edu</a:t>
            </a:r>
            <a:r>
              <a:rPr lang="en-US" sz="2000" dirty="0"/>
              <a:t>/en/table-of-contents/culture/cultural-competence/culturally-competent-organizations/main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6225" y="1797878"/>
            <a:ext cx="8591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i="1" dirty="0" smtClean="0">
                <a:solidFill>
                  <a:srgbClr val="860075"/>
                </a:solidFill>
                <a:latin typeface="Bookman Old Style" panose="02050604050505020204" pitchFamily="18" charset="0"/>
              </a:rPr>
              <a:t>a. “I always feel comfortable working with my adult </a:t>
            </a:r>
            <a:r>
              <a:rPr lang="en-US" sz="2000" i="1" dirty="0" err="1" smtClean="0">
                <a:solidFill>
                  <a:srgbClr val="860075"/>
                </a:solidFill>
                <a:latin typeface="Bookman Old Style" panose="02050604050505020204" pitchFamily="18" charset="0"/>
              </a:rPr>
              <a:t>ESOL</a:t>
            </a:r>
            <a:r>
              <a:rPr lang="en-US" sz="2000" i="1" dirty="0" smtClean="0">
                <a:solidFill>
                  <a:srgbClr val="860075"/>
                </a:solidFill>
                <a:latin typeface="Bookman Old Style" panose="02050604050505020204" pitchFamily="18" charset="0"/>
              </a:rPr>
              <a:t> students!”</a:t>
            </a:r>
          </a:p>
          <a:p>
            <a:pPr>
              <a:lnSpc>
                <a:spcPct val="150000"/>
              </a:lnSpc>
            </a:pPr>
            <a:r>
              <a:rPr lang="en-US" sz="2000" i="1" dirty="0" smtClean="0">
                <a:solidFill>
                  <a:srgbClr val="860075"/>
                </a:solidFill>
                <a:latin typeface="Bookman Old Style" panose="02050604050505020204" pitchFamily="18" charset="0"/>
              </a:rPr>
              <a:t>b. “I have been in the field for many years.”</a:t>
            </a:r>
          </a:p>
          <a:p>
            <a:pPr>
              <a:lnSpc>
                <a:spcPct val="150000"/>
              </a:lnSpc>
            </a:pPr>
            <a:r>
              <a:rPr lang="en-US" sz="2000" i="1" dirty="0" smtClean="0">
                <a:solidFill>
                  <a:srgbClr val="860075"/>
                </a:solidFill>
                <a:latin typeface="Bookman Old Style" panose="02050604050505020204" pitchFamily="18" charset="0"/>
              </a:rPr>
              <a:t>c. “My students really love me!” </a:t>
            </a:r>
          </a:p>
          <a:p>
            <a:pPr>
              <a:lnSpc>
                <a:spcPct val="150000"/>
              </a:lnSpc>
            </a:pPr>
            <a:r>
              <a:rPr lang="en-US" sz="2000" i="1" dirty="0" smtClean="0">
                <a:solidFill>
                  <a:srgbClr val="860075"/>
                </a:solidFill>
                <a:latin typeface="Bookman Old Style" panose="02050604050505020204" pitchFamily="18" charset="0"/>
              </a:rPr>
              <a:t>d. “My students are so smart. They make great scores!”</a:t>
            </a:r>
            <a:endParaRPr lang="en-US" sz="2000" i="1" dirty="0">
              <a:solidFill>
                <a:srgbClr val="860075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56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96302"/>
            <a:ext cx="8591550" cy="1066801"/>
          </a:xfrm>
        </p:spPr>
        <p:txBody>
          <a:bodyPr>
            <a:normAutofit/>
          </a:bodyPr>
          <a:lstStyle/>
          <a:p>
            <a:r>
              <a:rPr lang="en-US" sz="4400" dirty="0"/>
              <a:t>W</a:t>
            </a:r>
            <a:r>
              <a:rPr lang="en-US" sz="4400" dirty="0" smtClean="0"/>
              <a:t>hich step are you at?</a:t>
            </a:r>
            <a:endParaRPr lang="en-US" sz="4400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79461" y="820467"/>
          <a:ext cx="8788314" cy="3175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76225" y="6132843"/>
            <a:ext cx="859155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</a:t>
            </a:r>
            <a:r>
              <a:rPr lang="en-US" sz="1600" dirty="0" err="1"/>
              <a:t>ctb.ku.edu</a:t>
            </a:r>
            <a:r>
              <a:rPr lang="en-US" sz="1600" dirty="0"/>
              <a:t>/en/table-of-contents/culture/cultural-competence/culturally-competent-organizations/main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032320"/>
            <a:ext cx="9050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Cultural knowledge: You have knowledge on some cultural characteristics.</a:t>
            </a:r>
          </a:p>
          <a:p>
            <a:r>
              <a:rPr lang="en-US" sz="2000" dirty="0" smtClean="0"/>
              <a:t>Cultural awareness:  You </a:t>
            </a:r>
            <a:r>
              <a:rPr lang="en-US" sz="2000" dirty="0" smtClean="0"/>
              <a:t>are open-minded and flexible to accept cultural changes.</a:t>
            </a:r>
            <a:endParaRPr lang="en-US" sz="2000" dirty="0" smtClean="0"/>
          </a:p>
          <a:p>
            <a:r>
              <a:rPr lang="en-US" sz="2000" dirty="0" smtClean="0"/>
              <a:t>Cultural sensitivity:  You </a:t>
            </a:r>
            <a:r>
              <a:rPr lang="en-US" sz="2000" dirty="0" smtClean="0"/>
              <a:t>avoid judging. </a:t>
            </a:r>
            <a:r>
              <a:rPr lang="en-US" sz="2000" dirty="0" smtClean="0"/>
              <a:t>You are aware of </a:t>
            </a:r>
            <a:r>
              <a:rPr lang="en-US" sz="2000" dirty="0" smtClean="0"/>
              <a:t>challenges to deal with culture issues.</a:t>
            </a:r>
            <a:endParaRPr lang="en-US" sz="2000" dirty="0" smtClean="0"/>
          </a:p>
          <a:p>
            <a:r>
              <a:rPr lang="en-US" sz="2000" dirty="0" smtClean="0"/>
              <a:t>Cultural competence:  All of above </a:t>
            </a:r>
            <a:r>
              <a:rPr lang="en-US" sz="2000" dirty="0" smtClean="0"/>
              <a:t>+</a:t>
            </a:r>
            <a:r>
              <a:rPr lang="en-US" sz="2000" dirty="0" smtClean="0"/>
              <a:t> </a:t>
            </a:r>
            <a:r>
              <a:rPr lang="en-US" sz="2000" dirty="0" smtClean="0"/>
              <a:t>you are capable of pursuing </a:t>
            </a:r>
            <a:r>
              <a:rPr lang="en-US" sz="2000" u="sng" dirty="0" smtClean="0"/>
              <a:t>effectiveness</a:t>
            </a:r>
            <a:r>
              <a:rPr lang="en-US" sz="2000" dirty="0" smtClean="0"/>
              <a:t> in intercultural situations. </a:t>
            </a:r>
          </a:p>
        </p:txBody>
      </p:sp>
    </p:spTree>
    <p:extLst>
      <p:ext uri="{BB962C8B-B14F-4D97-AF65-F5344CB8AC3E}">
        <p14:creationId xmlns:p14="http://schemas.microsoft.com/office/powerpoint/2010/main" val="299641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Things to remember about intercultural communication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1020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Culture is fluent and dynamic. It is also very complex-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Cultural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identity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can be a variety of values- </a:t>
            </a:r>
            <a:r>
              <a:rPr lang="en-US" sz="2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faith/ religion, language, </a:t>
            </a:r>
            <a:r>
              <a:rPr lang="en-US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family, age, social class, health, talents </a:t>
            </a:r>
            <a:r>
              <a:rPr lang="en-US" sz="2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disabilities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Remember that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one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might </a:t>
            </a:r>
            <a:r>
              <a:rPr lang="en-US" sz="2400" u="sng" dirty="0" smtClean="0">
                <a:solidFill>
                  <a:schemeClr val="accent4">
                    <a:lumMod val="75000"/>
                  </a:schemeClr>
                </a:solidFill>
              </a:rPr>
              <a:t>have OR have not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been taught to communicate with people from different cultural backgrounds.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Discuss </a:t>
            </a:r>
            <a:r>
              <a:rPr lang="en-US" sz="2400" u="sng" dirty="0" smtClean="0">
                <a:solidFill>
                  <a:schemeClr val="accent4">
                    <a:lumMod val="75000"/>
                  </a:schemeClr>
                </a:solidFill>
              </a:rPr>
              <a:t>why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we need intercultural communication- involve learners in the process of implementing intercultural activities. (This can enhance their cognitive skills)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Cultural competence </a:t>
            </a:r>
            <a:r>
              <a:rPr lang="en-US" sz="2400" u="sng" dirty="0" smtClean="0">
                <a:solidFill>
                  <a:schemeClr val="accent4">
                    <a:lumMod val="75000"/>
                  </a:schemeClr>
                </a:solidFill>
              </a:rPr>
              <a:t>cannot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be acquired in one training session. </a:t>
            </a:r>
            <a:r>
              <a:rPr lang="en-US" sz="2400" u="sng" dirty="0" smtClean="0">
                <a:solidFill>
                  <a:schemeClr val="accent4">
                    <a:lumMod val="75000"/>
                  </a:schemeClr>
                </a:solidFill>
              </a:rPr>
              <a:t>Be patient and flexible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in the steady process of embracing positive conversations, interactions and experiences.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9454" y="5935397"/>
            <a:ext cx="7791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Humphrey, D. (</a:t>
            </a:r>
            <a:r>
              <a:rPr lang="en-US" sz="1600" dirty="0" err="1"/>
              <a:t>n.d.</a:t>
            </a:r>
            <a:r>
              <a:rPr lang="en-US" sz="1600" dirty="0"/>
              <a:t>). </a:t>
            </a:r>
            <a:r>
              <a:rPr lang="en-US" sz="1600" dirty="0" smtClean="0"/>
              <a:t> https</a:t>
            </a:r>
            <a:r>
              <a:rPr lang="en-US" sz="1600" dirty="0"/>
              <a:t>://</a:t>
            </a:r>
            <a:r>
              <a:rPr lang="en-US" sz="1600" dirty="0" err="1"/>
              <a:t>www.llas.ac.uk</a:t>
            </a:r>
            <a:r>
              <a:rPr lang="en-US" sz="1600" dirty="0"/>
              <a:t>/resources/paper/1303</a:t>
            </a:r>
          </a:p>
        </p:txBody>
      </p:sp>
      <p:sp>
        <p:nvSpPr>
          <p:cNvPr id="6" name="Rectangle 5"/>
          <p:cNvSpPr/>
          <p:nvPr/>
        </p:nvSpPr>
        <p:spPr>
          <a:xfrm>
            <a:off x="3071023" y="6267681"/>
            <a:ext cx="300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Pratt-Johnson, Y. (2006). </a:t>
            </a:r>
          </a:p>
        </p:txBody>
      </p:sp>
    </p:spTree>
    <p:extLst>
      <p:ext uri="{BB962C8B-B14F-4D97-AF65-F5344CB8AC3E}">
        <p14:creationId xmlns:p14="http://schemas.microsoft.com/office/powerpoint/2010/main" val="18832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636222"/>
          </a:xfrm>
          <a:solidFill>
            <a:srgbClr val="E7E887"/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B050"/>
                </a:solidFill>
              </a:rPr>
              <a:t>Encourage </a:t>
            </a:r>
            <a:r>
              <a:rPr lang="en-US" sz="2800" dirty="0">
                <a:solidFill>
                  <a:srgbClr val="00B050"/>
                </a:solidFill>
              </a:rPr>
              <a:t>participants to </a:t>
            </a:r>
            <a:r>
              <a:rPr lang="en-US" sz="2800" dirty="0" smtClean="0">
                <a:solidFill>
                  <a:srgbClr val="00B050"/>
                </a:solidFill>
              </a:rPr>
              <a:t>express cultural identity.  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457200" indent="-457200"/>
            <a:r>
              <a:rPr lang="en-US" dirty="0" smtClean="0">
                <a:solidFill>
                  <a:srgbClr val="15571B"/>
                </a:solidFill>
              </a:rPr>
              <a:t>Learners can feel proud and confident by expressing their cultural </a:t>
            </a:r>
            <a:r>
              <a:rPr lang="en-US" dirty="0">
                <a:solidFill>
                  <a:srgbClr val="15571B"/>
                </a:solidFill>
              </a:rPr>
              <a:t>identity. </a:t>
            </a:r>
            <a:r>
              <a:rPr lang="en-US" dirty="0" smtClean="0">
                <a:solidFill>
                  <a:srgbClr val="15571B"/>
                </a:solidFill>
              </a:rPr>
              <a:t>So make your classroom environment </a:t>
            </a:r>
            <a:r>
              <a:rPr lang="en-US" u="sng" dirty="0" smtClean="0">
                <a:solidFill>
                  <a:srgbClr val="15571B"/>
                </a:solidFill>
              </a:rPr>
              <a:t>safe</a:t>
            </a:r>
            <a:r>
              <a:rPr lang="en-US" dirty="0" smtClean="0">
                <a:solidFill>
                  <a:srgbClr val="15571B"/>
                </a:solidFill>
              </a:rPr>
              <a:t>, and encourage participants to show their identities. </a:t>
            </a:r>
          </a:p>
          <a:p>
            <a:pPr marL="457200" indent="-457200"/>
            <a:r>
              <a:rPr lang="en-US" u="sng" dirty="0" smtClean="0">
                <a:solidFill>
                  <a:srgbClr val="C00000"/>
                </a:solidFill>
              </a:rPr>
              <a:t>Ask questions </a:t>
            </a:r>
            <a:r>
              <a:rPr lang="en-US" dirty="0" smtClean="0">
                <a:solidFill>
                  <a:srgbClr val="15571B"/>
                </a:solidFill>
              </a:rPr>
              <a:t>instead of making statements. </a:t>
            </a:r>
            <a:endParaRPr lang="en-US" dirty="0">
              <a:solidFill>
                <a:srgbClr val="15571B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04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What we can do in our classrooms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4748" y="6077767"/>
            <a:ext cx="7257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</a:t>
            </a:r>
            <a:r>
              <a:rPr lang="en-US" sz="1600" dirty="0" err="1"/>
              <a:t>www.projectcornerstone.org</a:t>
            </a:r>
            <a:r>
              <a:rPr lang="en-US" sz="1600" dirty="0"/>
              <a:t>/</a:t>
            </a:r>
            <a:r>
              <a:rPr lang="en-US" sz="1600" dirty="0" err="1"/>
              <a:t>pdfs</a:t>
            </a:r>
            <a:r>
              <a:rPr lang="en-US" sz="1600" dirty="0"/>
              <a:t>/</a:t>
            </a:r>
            <a:r>
              <a:rPr lang="en-US" sz="1600" dirty="0" err="1"/>
              <a:t>November_PositiveCulturalIdentity_ResourceKit.pdf</a:t>
            </a:r>
            <a:endParaRPr lang="en-US" sz="1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512153"/>
              </p:ext>
            </p:extLst>
          </p:nvPr>
        </p:nvGraphicFramePr>
        <p:xfrm>
          <a:off x="592493" y="3906537"/>
          <a:ext cx="7959013" cy="186969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959013"/>
              </a:tblGrid>
              <a:tr h="157013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0" i="1" dirty="0" smtClean="0">
                          <a:solidFill>
                            <a:srgbClr val="860075"/>
                          </a:solidFill>
                          <a:latin typeface="Comic Sans MS" panose="030F0702030302020204" pitchFamily="66" charset="0"/>
                        </a:rPr>
                        <a:t>“What is your favorite part of your culture?”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0" i="1" dirty="0" smtClean="0">
                          <a:solidFill>
                            <a:srgbClr val="860075"/>
                          </a:solidFill>
                          <a:latin typeface="Comic Sans MS" panose="030F0702030302020204" pitchFamily="66" charset="0"/>
                        </a:rPr>
                        <a:t>“Can you share what you’d like us to know about your culture?”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0" i="1" dirty="0" smtClean="0">
                          <a:solidFill>
                            <a:srgbClr val="860075"/>
                          </a:solidFill>
                          <a:latin typeface="Comic Sans MS" panose="030F0702030302020204" pitchFamily="66" charset="0"/>
                        </a:rPr>
                        <a:t>“How do you feel after having the</a:t>
                      </a:r>
                      <a:r>
                        <a:rPr lang="en-US" sz="2000" b="0" i="1" baseline="0" dirty="0" smtClean="0">
                          <a:solidFill>
                            <a:srgbClr val="860075"/>
                          </a:solidFill>
                          <a:latin typeface="Comic Sans MS" panose="030F0702030302020204" pitchFamily="66" charset="0"/>
                        </a:rPr>
                        <a:t> conversations about different cultures?”</a:t>
                      </a:r>
                      <a:r>
                        <a:rPr lang="en-US" sz="2000" b="0" i="1" dirty="0" smtClean="0">
                          <a:solidFill>
                            <a:srgbClr val="860075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496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3756</TotalTime>
  <Words>1829</Words>
  <Application>Microsoft Office PowerPoint</Application>
  <PresentationFormat>On-screen Show (4:3)</PresentationFormat>
  <Paragraphs>172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Bookman Old Style</vt:lpstr>
      <vt:lpstr>Calibri</vt:lpstr>
      <vt:lpstr>Candara</vt:lpstr>
      <vt:lpstr>Chalkboard SE Regular</vt:lpstr>
      <vt:lpstr>Comic Sans MS</vt:lpstr>
      <vt:lpstr>Malayalam MN</vt:lpstr>
      <vt:lpstr>Tahoma</vt:lpstr>
      <vt:lpstr>Tunga</vt:lpstr>
      <vt:lpstr>Wingdings</vt:lpstr>
      <vt:lpstr>나눔손글씨 펜</vt:lpstr>
      <vt:lpstr>Soho</vt:lpstr>
      <vt:lpstr>How to encourage intercultural communication in an ESOL classroom </vt:lpstr>
      <vt:lpstr>PowerPoint Presentation</vt:lpstr>
      <vt:lpstr>PowerPoint Presentation</vt:lpstr>
      <vt:lpstr>WHY do we need to encourage intercultural communication?</vt:lpstr>
      <vt:lpstr>WHY do we need to encourage intercultural communication?</vt:lpstr>
      <vt:lpstr>Does this mean that you acquired cultural competence? </vt:lpstr>
      <vt:lpstr>Which step are you at?</vt:lpstr>
      <vt:lpstr>Things to remember about intercultural communication</vt:lpstr>
      <vt:lpstr>What we can do in our classrooms</vt:lpstr>
      <vt:lpstr>What we can do in our classrooms</vt:lpstr>
      <vt:lpstr>To encourage intercultural communication…</vt:lpstr>
      <vt:lpstr>What we can do in our classrooms</vt:lpstr>
      <vt:lpstr>Activity 1- personality character traits  (Beginning 1-2, Universal)  MD Standard: 0.1.8- Understand or use appropriate language to express emotions and states of being  MD Standard: 0.1.4- Identify or use appropriate language in general social situations</vt:lpstr>
      <vt:lpstr>Activity 2- What is the story of your name? (Intermediate 1- Intermediate 2: Personal)</vt:lpstr>
      <vt:lpstr>Activity 3- Cultural, personal, or universal things? Beginning 2- Intermediate 2</vt:lpstr>
      <vt:lpstr>More ideas- What do you think?</vt:lpstr>
      <vt:lpstr>Let’s open ourselves up! 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encourage intercultural communication in an ESOL classroom</dc:title>
  <dc:creator>Jeanie Moon</dc:creator>
  <cp:lastModifiedBy>Moon, Jeanie</cp:lastModifiedBy>
  <cp:revision>114</cp:revision>
  <dcterms:created xsi:type="dcterms:W3CDTF">2016-01-31T22:21:40Z</dcterms:created>
  <dcterms:modified xsi:type="dcterms:W3CDTF">2016-03-04T18:04:13Z</dcterms:modified>
</cp:coreProperties>
</file>