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57" r:id="rId5"/>
    <p:sldId id="263" r:id="rId6"/>
    <p:sldId id="259" r:id="rId7"/>
    <p:sldId id="258" r:id="rId8"/>
    <p:sldId id="264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08" autoAdjust="0"/>
    <p:restoredTop sz="94660"/>
  </p:normalViewPr>
  <p:slideViewPr>
    <p:cSldViewPr snapToGrid="0">
      <p:cViewPr varScale="1">
        <p:scale>
          <a:sx n="97" d="100"/>
          <a:sy n="97" d="100"/>
        </p:scale>
        <p:origin x="216" y="3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Cx5ATVJlCE69OKjRXKDd2aSXHZOJU_9GvZ9FELo7tcRUNDY5U0Q2Q09EWDVLVU5VTVNTTUNNSDFTNi4u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lingt.com/ms.%20watkins/mc-esol-intermediate-i-sum2018/83448/intermediate-i-summer-2018-introduction-92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7" y="1710267"/>
            <a:ext cx="6815669" cy="162560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 </a:t>
            </a:r>
            <a:r>
              <a:rPr lang="en-US" sz="2400" b="1" dirty="0">
                <a:latin typeface="Century Gothic" panose="020B0502020202020204" pitchFamily="34" charset="0"/>
              </a:rPr>
              <a:t>Test Taking</a:t>
            </a:r>
            <a:r>
              <a:rPr lang="en-US" sz="2400" b="1" i="1" dirty="0">
                <a:latin typeface="Century Gothic" panose="020B0502020202020204" pitchFamily="34" charset="0"/>
              </a:rPr>
              <a:t>: Skimming and Scanning for Reading Comprehension Skills </a:t>
            </a:r>
            <a:r>
              <a:rPr lang="en-US" sz="2400" b="1" dirty="0">
                <a:latin typeface="Century Gothic" panose="020B0502020202020204" pitchFamily="34" charset="0"/>
              </a:rPr>
              <a:t>using </a:t>
            </a:r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Microsoft Forms </a:t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b="1" dirty="0">
                <a:latin typeface="Century Gothic" panose="020B0502020202020204" pitchFamily="34" charset="0"/>
              </a:rPr>
              <a:t>and </a:t>
            </a:r>
            <a:r>
              <a:rPr lang="en-US" sz="2400" b="1" i="1" dirty="0">
                <a:latin typeface="Century Gothic" panose="020B0502020202020204" pitchFamily="34" charset="0"/>
              </a:rPr>
              <a:t>Speaking Practice </a:t>
            </a:r>
            <a:r>
              <a:rPr lang="en-US" sz="2400" b="1" dirty="0">
                <a:latin typeface="Century Gothic" panose="020B0502020202020204" pitchFamily="34" charset="0"/>
              </a:rPr>
              <a:t>Using </a:t>
            </a:r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Lingt.com</a:t>
            </a:r>
            <a:r>
              <a:rPr lang="en-US" sz="2400" b="1" dirty="0">
                <a:latin typeface="Century Gothic" panose="020B0502020202020204" pitchFamily="34" charset="0"/>
              </a:rPr>
              <a:t>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4030133"/>
            <a:ext cx="6815669" cy="948266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How can we best prepare our students?</a:t>
            </a:r>
          </a:p>
          <a:p>
            <a:r>
              <a:rPr lang="en-US" sz="1800" b="1" dirty="0">
                <a:latin typeface="Century Gothic" panose="020B0502020202020204" pitchFamily="34" charset="0"/>
              </a:rPr>
              <a:t>Presenter: Amy L. Watkins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352689">
            <a:off x="9127068" y="3792801"/>
            <a:ext cx="2651655" cy="237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1694">
            <a:off x="711537" y="533293"/>
            <a:ext cx="2056868" cy="337978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1279120">
            <a:off x="743400" y="4111608"/>
            <a:ext cx="1710605" cy="210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2487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Century Gothic" pitchFamily="34" charset="0"/>
              </a:rPr>
              <a:t>Objective: </a:t>
            </a:r>
            <a:r>
              <a:rPr lang="en-US" sz="3200" dirty="0">
                <a:latin typeface="Century Gothic" pitchFamily="34" charset="0"/>
              </a:rPr>
              <a:t>Teachers will be able to use </a:t>
            </a:r>
            <a:r>
              <a:rPr lang="en-US" sz="3200" b="1" i="1" dirty="0">
                <a:latin typeface="Century Gothic" pitchFamily="34" charset="0"/>
              </a:rPr>
              <a:t>at least one type of test prep</a:t>
            </a:r>
            <a:r>
              <a:rPr lang="en-US" sz="3200" dirty="0">
                <a:latin typeface="Century Gothic" pitchFamily="34" charset="0"/>
              </a:rPr>
              <a:t> with their students.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entury Gothic" pitchFamily="34" charset="0"/>
              </a:rPr>
              <a:t>What do you already </a:t>
            </a:r>
            <a:r>
              <a:rPr lang="en-US" sz="2800" b="1" dirty="0">
                <a:latin typeface="Century Gothic" pitchFamily="34" charset="0"/>
              </a:rPr>
              <a:t>know</a:t>
            </a:r>
            <a:r>
              <a:rPr lang="en-US" sz="2800" dirty="0">
                <a:latin typeface="Century Gothic" pitchFamily="34" charset="0"/>
              </a:rPr>
              <a:t> or </a:t>
            </a:r>
            <a:r>
              <a:rPr lang="en-US" sz="2800" b="1" dirty="0">
                <a:latin typeface="Century Gothic" pitchFamily="34" charset="0"/>
              </a:rPr>
              <a:t>want</a:t>
            </a:r>
            <a:r>
              <a:rPr lang="en-US" sz="2800" dirty="0">
                <a:latin typeface="Century Gothic" pitchFamily="34" charset="0"/>
              </a:rPr>
              <a:t> to know about </a:t>
            </a:r>
            <a:r>
              <a:rPr lang="en-US" sz="2800" b="1" i="1" dirty="0">
                <a:latin typeface="Century Gothic" pitchFamily="34" charset="0"/>
              </a:rPr>
              <a:t>Microsoft Forms </a:t>
            </a:r>
            <a:r>
              <a:rPr lang="en-US" sz="2800" dirty="0">
                <a:latin typeface="Century Gothic" pitchFamily="34" charset="0"/>
              </a:rPr>
              <a:t>or </a:t>
            </a:r>
            <a:r>
              <a:rPr lang="en-US" sz="2800" b="1" i="1" dirty="0">
                <a:latin typeface="Century Gothic" pitchFamily="34" charset="0"/>
              </a:rPr>
              <a:t>Lingt.com</a:t>
            </a:r>
            <a:r>
              <a:rPr lang="en-US" sz="2800" dirty="0">
                <a:latin typeface="Century Gothic" pitchFamily="34" charset="0"/>
              </a:rPr>
              <a:t>?</a:t>
            </a:r>
          </a:p>
          <a:p>
            <a:r>
              <a:rPr lang="en-US" sz="2800" dirty="0">
                <a:latin typeface="Century Gothic" pitchFamily="34" charset="0"/>
              </a:rPr>
              <a:t>How do you prepare your students for the </a:t>
            </a:r>
            <a:r>
              <a:rPr lang="en-US" sz="2800" b="1" i="1" dirty="0">
                <a:latin typeface="Century Gothic" pitchFamily="34" charset="0"/>
              </a:rPr>
              <a:t>listening and reading tests</a:t>
            </a:r>
            <a:r>
              <a:rPr lang="en-US" sz="2800" dirty="0">
                <a:latin typeface="Century Gothic" pitchFamily="34" charset="0"/>
              </a:rPr>
              <a:t>?</a:t>
            </a:r>
          </a:p>
          <a:p>
            <a:endParaRPr lang="en-US" sz="2800" dirty="0">
              <a:latin typeface="Century Gothic" pitchFamily="34" charset="0"/>
            </a:endParaRPr>
          </a:p>
          <a:p>
            <a:endParaRPr lang="en-US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itchFamily="34" charset="0"/>
              </a:rPr>
              <a:t>Book Clubs </a:t>
            </a:r>
            <a:r>
              <a:rPr lang="en-US" dirty="0">
                <a:latin typeface="Century Gothic" pitchFamily="34" charset="0"/>
              </a:rPr>
              <a:t>with</a:t>
            </a:r>
            <a:r>
              <a:rPr lang="en-US" b="1" dirty="0">
                <a:latin typeface="Century Gothic" pitchFamily="34" charset="0"/>
              </a:rPr>
              <a:t> Microsoft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582" y="2543870"/>
            <a:ext cx="9651273" cy="3451982"/>
          </a:xfrm>
        </p:spPr>
        <p:txBody>
          <a:bodyPr>
            <a:normAutofit/>
          </a:bodyPr>
          <a:lstStyle/>
          <a:p>
            <a:r>
              <a:rPr lang="en-US" dirty="0"/>
              <a:t>Inspired by Eve </a:t>
            </a:r>
            <a:r>
              <a:rPr lang="en-US" dirty="0" err="1"/>
              <a:t>McCarey</a:t>
            </a:r>
            <a:r>
              <a:rPr lang="en-US" dirty="0"/>
              <a:t>: Using Social Justice Themes to Inspire and Engage Students.  Inspired by my Great Grandmother to use “What Was Ellis Island?”</a:t>
            </a:r>
          </a:p>
          <a:p>
            <a:r>
              <a:rPr lang="en-US" dirty="0"/>
              <a:t>Once a week the team or the pair of students would meet.  They would </a:t>
            </a:r>
            <a:r>
              <a:rPr lang="en-US" b="1" dirty="0"/>
              <a:t>skim and scan</a:t>
            </a:r>
            <a:r>
              <a:rPr lang="en-US" dirty="0"/>
              <a:t> the book for the answers to the questions I prepared for them.</a:t>
            </a:r>
          </a:p>
          <a:p>
            <a:r>
              <a:rPr lang="en-US" dirty="0"/>
              <a:t>I collected the students’ e-mail addresses, sent out the link and then they would answer the questions on the computer. The link could also be     shared through </a:t>
            </a:r>
            <a:r>
              <a:rPr lang="en-US" dirty="0" err="1"/>
              <a:t>Edmodo</a:t>
            </a:r>
            <a:r>
              <a:rPr lang="en-US" dirty="0"/>
              <a:t>.  We did it in parts so usually 2 chapters at a time.  </a:t>
            </a:r>
          </a:p>
          <a:p>
            <a:endParaRPr lang="en-US" dirty="0"/>
          </a:p>
        </p:txBody>
      </p:sp>
      <p:pic>
        <p:nvPicPr>
          <p:cNvPr id="4" name="Picture 3" descr="Related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65446">
            <a:off x="10543072" y="4335138"/>
            <a:ext cx="1039703" cy="164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latin typeface="Century Gothic" panose="020B0502020202020204" pitchFamily="34" charset="0"/>
              </a:rPr>
              <a:t>Book Clubs </a:t>
            </a:r>
            <a:r>
              <a:rPr lang="en-US" dirty="0">
                <a:latin typeface="Century Gothic" panose="020B0502020202020204" pitchFamily="34" charset="0"/>
              </a:rPr>
              <a:t>with </a:t>
            </a:r>
            <a:r>
              <a:rPr lang="en-US" b="1" dirty="0">
                <a:latin typeface="Century Gothic" panose="020B0502020202020204" pitchFamily="34" charset="0"/>
              </a:rPr>
              <a:t>Microsoft Forms</a:t>
            </a:r>
            <a:br>
              <a:rPr lang="en-US" b="1" dirty="0">
                <a:latin typeface="Century Gothic" panose="020B0502020202020204" pitchFamily="34" charset="0"/>
              </a:rPr>
            </a:b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490133" y="2612560"/>
            <a:ext cx="5198533" cy="3635839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PROS</a:t>
            </a:r>
          </a:p>
          <a:p>
            <a:pPr lvl="1"/>
            <a:r>
              <a:rPr lang="en-US" sz="2200" dirty="0">
                <a:latin typeface="Century Gothic" panose="020B0502020202020204" pitchFamily="34" charset="0"/>
              </a:rPr>
              <a:t>Encourages </a:t>
            </a:r>
            <a:r>
              <a:rPr lang="en-US" sz="2200" b="1" dirty="0">
                <a:latin typeface="Century Gothic" panose="020B0502020202020204" pitchFamily="34" charset="0"/>
              </a:rPr>
              <a:t>Collaboration</a:t>
            </a:r>
            <a:r>
              <a:rPr lang="en-US" sz="2200" dirty="0">
                <a:latin typeface="Century Gothic" panose="020B0502020202020204" pitchFamily="34" charset="0"/>
              </a:rPr>
              <a:t>: Students work with a partner or a group.</a:t>
            </a:r>
          </a:p>
          <a:p>
            <a:pPr lvl="1"/>
            <a:r>
              <a:rPr lang="en-US" sz="2200" dirty="0">
                <a:latin typeface="Century Gothic" panose="020B0502020202020204" pitchFamily="34" charset="0"/>
              </a:rPr>
              <a:t>Gives students an opportunity to practice the </a:t>
            </a:r>
            <a:r>
              <a:rPr lang="en-US" sz="2200" b="1" dirty="0">
                <a:latin typeface="Century Gothic" panose="020B0502020202020204" pitchFamily="34" charset="0"/>
              </a:rPr>
              <a:t>skimming and scanning skill</a:t>
            </a:r>
            <a:r>
              <a:rPr lang="en-US" sz="2200" dirty="0">
                <a:latin typeface="Century Gothic" panose="020B0502020202020204" pitchFamily="34" charset="0"/>
              </a:rPr>
              <a:t>.</a:t>
            </a:r>
          </a:p>
          <a:p>
            <a:pPr lvl="1"/>
            <a:r>
              <a:rPr lang="en-US" sz="2200" dirty="0">
                <a:latin typeface="Century Gothic" panose="020B0502020202020204" pitchFamily="34" charset="0"/>
              </a:rPr>
              <a:t>Opportunity to practice </a:t>
            </a:r>
            <a:r>
              <a:rPr lang="en-US" sz="2200" b="1" dirty="0">
                <a:latin typeface="Century Gothic" panose="020B0502020202020204" pitchFamily="34" charset="0"/>
              </a:rPr>
              <a:t>time management</a:t>
            </a:r>
            <a:r>
              <a:rPr lang="en-US" sz="2200" dirty="0">
                <a:latin typeface="Century Gothic" panose="020B0502020202020204" pitchFamily="34" charset="0"/>
              </a:rPr>
              <a:t> in a test taking situation.</a:t>
            </a:r>
          </a:p>
          <a:p>
            <a:pPr lvl="1"/>
            <a:r>
              <a:rPr lang="en-US" sz="2200" b="1" dirty="0">
                <a:latin typeface="Century Gothic" panose="020B0502020202020204" pitchFamily="34" charset="0"/>
              </a:rPr>
              <a:t>Encourages reading </a:t>
            </a:r>
            <a:r>
              <a:rPr lang="en-US" sz="2200" dirty="0">
                <a:latin typeface="Century Gothic" panose="020B0502020202020204" pitchFamily="34" charset="0"/>
              </a:rPr>
              <a:t>different texts.</a:t>
            </a:r>
          </a:p>
          <a:p>
            <a:pPr lvl="1"/>
            <a:endParaRPr lang="en-US" dirty="0"/>
          </a:p>
        </p:txBody>
      </p:sp>
      <p:pic>
        <p:nvPicPr>
          <p:cNvPr id="3" name="Picture 2" descr="Related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48286">
            <a:off x="426910" y="3906383"/>
            <a:ext cx="1667605" cy="266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 rot="190831">
            <a:off x="10014028" y="1914348"/>
            <a:ext cx="1640305" cy="1103728"/>
          </a:xfrm>
          <a:prstGeom prst="rect">
            <a:avLst/>
          </a:prstGeom>
        </p:spPr>
      </p:pic>
      <p:sp>
        <p:nvSpPr>
          <p:cNvPr id="7" name="Content Placeholder 5"/>
          <p:cNvSpPr>
            <a:spLocks noGrp="1"/>
          </p:cNvSpPr>
          <p:nvPr>
            <p:ph sz="half" idx="2"/>
          </p:nvPr>
        </p:nvSpPr>
        <p:spPr>
          <a:xfrm>
            <a:off x="6485155" y="2612561"/>
            <a:ext cx="5046445" cy="3635838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CONS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You might need to </a:t>
            </a:r>
            <a:r>
              <a:rPr lang="en-US" b="1" dirty="0">
                <a:latin typeface="Century Gothic" panose="020B0502020202020204" pitchFamily="34" charset="0"/>
              </a:rPr>
              <a:t>purchase the books </a:t>
            </a:r>
            <a:r>
              <a:rPr lang="en-US" dirty="0">
                <a:latin typeface="Century Gothic" panose="020B0502020202020204" pitchFamily="34" charset="0"/>
              </a:rPr>
              <a:t>yourself.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You might need to </a:t>
            </a:r>
            <a:r>
              <a:rPr lang="en-US" b="1" dirty="0">
                <a:latin typeface="Century Gothic" panose="020B0502020202020204" pitchFamily="34" charset="0"/>
              </a:rPr>
              <a:t>create the questions</a:t>
            </a:r>
            <a:r>
              <a:rPr lang="en-US" dirty="0">
                <a:latin typeface="Century Gothic" panose="020B0502020202020204" pitchFamily="34" charset="0"/>
              </a:rPr>
              <a:t> yourself.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Might </a:t>
            </a:r>
            <a:r>
              <a:rPr lang="en-US" b="1" dirty="0">
                <a:latin typeface="Century Gothic" panose="020B0502020202020204" pitchFamily="34" charset="0"/>
              </a:rPr>
              <a:t>not</a:t>
            </a:r>
            <a:r>
              <a:rPr lang="en-US" dirty="0">
                <a:latin typeface="Century Gothic" panose="020B0502020202020204" pitchFamily="34" charset="0"/>
              </a:rPr>
              <a:t> have </a:t>
            </a:r>
            <a:r>
              <a:rPr lang="en-US" b="1" dirty="0">
                <a:latin typeface="Century Gothic" panose="020B0502020202020204" pitchFamily="34" charset="0"/>
              </a:rPr>
              <a:t>computer or smart phone access</a:t>
            </a:r>
            <a:r>
              <a:rPr lang="en-US" dirty="0">
                <a:latin typeface="Century Gothic" panose="020B0502020202020204" pitchFamily="34" charset="0"/>
              </a:rPr>
              <a:t>.</a:t>
            </a:r>
          </a:p>
          <a:p>
            <a:pPr lvl="1"/>
            <a:r>
              <a:rPr lang="en-US" b="1" dirty="0">
                <a:latin typeface="Century Gothic" panose="020B0502020202020204" pitchFamily="34" charset="0"/>
              </a:rPr>
              <a:t>Human error </a:t>
            </a:r>
            <a:r>
              <a:rPr lang="en-US" dirty="0">
                <a:latin typeface="Century Gothic" panose="020B0502020202020204" pitchFamily="34" charset="0"/>
              </a:rPr>
              <a:t>entering the right answers.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All students might not have an </a:t>
            </a:r>
            <a:r>
              <a:rPr lang="en-US" b="1" i="1" dirty="0">
                <a:latin typeface="Century Gothic" panose="020B0502020202020204" pitchFamily="34" charset="0"/>
              </a:rPr>
              <a:t>e-mail address</a:t>
            </a:r>
            <a:r>
              <a:rPr lang="en-US" dirty="0">
                <a:latin typeface="Century Gothic" panose="020B0502020202020204" pitchFamily="34" charset="0"/>
              </a:rPr>
              <a:t> or it might be difficult for all students to </a:t>
            </a:r>
            <a:r>
              <a:rPr lang="en-US" b="1" i="1" dirty="0">
                <a:latin typeface="Century Gothic" panose="020B0502020202020204" pitchFamily="34" charset="0"/>
              </a:rPr>
              <a:t>access the link</a:t>
            </a:r>
            <a:r>
              <a:rPr lang="en-US" dirty="0">
                <a:latin typeface="Century Gothic" panose="020B0502020202020204" pitchFamily="34" charset="0"/>
              </a:rPr>
              <a:t>.</a:t>
            </a:r>
          </a:p>
          <a:p>
            <a:pPr lvl="1"/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6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itchFamily="34" charset="0"/>
              </a:rPr>
              <a:t>Unit tests </a:t>
            </a:r>
            <a:r>
              <a:rPr lang="en-US" dirty="0">
                <a:latin typeface="Century Gothic" pitchFamily="34" charset="0"/>
              </a:rPr>
              <a:t>with </a:t>
            </a:r>
            <a:r>
              <a:rPr lang="en-US" b="1" dirty="0">
                <a:latin typeface="Century Gothic" pitchFamily="34" charset="0"/>
              </a:rPr>
              <a:t>Microsoft Forms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Inspired by Simon Lee who included the Tests and Test Prep book in my books that I picked up to use for my class.</a:t>
            </a:r>
          </a:p>
          <a:p>
            <a:r>
              <a:rPr lang="en-US" dirty="0"/>
              <a:t>At the end of each unit the students would take the Unit Test from the Test Prep book.</a:t>
            </a:r>
          </a:p>
          <a:p>
            <a:r>
              <a:rPr lang="en-US" dirty="0"/>
              <a:t>I wanted to find a way to not have to use paper, I wanted the students to have immediate feedback and practice answering questions on the computer.  </a:t>
            </a:r>
          </a:p>
          <a:p>
            <a:r>
              <a:rPr lang="en-US" dirty="0"/>
              <a:t>It was an easy way for me to assess students’ strengths and weaknesses.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18" y="481295"/>
            <a:ext cx="4139141" cy="3102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126" y="481295"/>
            <a:ext cx="4187992" cy="3139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267" y="425806"/>
            <a:ext cx="4046254" cy="30332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801" y="3459089"/>
            <a:ext cx="4395626" cy="32951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3955" y="3810967"/>
            <a:ext cx="66881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Based on the results these 4 questions seemed to be the biggest need in terms of re-teaching: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b="1" u="sng" dirty="0">
                <a:latin typeface="Century Gothic" panose="020B0502020202020204" pitchFamily="34" charset="0"/>
              </a:rPr>
              <a:t>Unit 8 Jobs Test</a:t>
            </a:r>
          </a:p>
          <a:p>
            <a:r>
              <a:rPr lang="en-US" dirty="0">
                <a:latin typeface="Century Gothic" panose="020B0502020202020204" pitchFamily="34" charset="0"/>
              </a:rPr>
              <a:t>#8     5/10  Grammar, using </a:t>
            </a:r>
            <a:r>
              <a:rPr lang="en-US" b="1" dirty="0">
                <a:latin typeface="Century Gothic" panose="020B0502020202020204" pitchFamily="34" charset="0"/>
              </a:rPr>
              <a:t>“or”</a:t>
            </a:r>
          </a:p>
          <a:p>
            <a:r>
              <a:rPr lang="en-US" dirty="0">
                <a:latin typeface="Century Gothic" panose="020B0502020202020204" pitchFamily="34" charset="0"/>
              </a:rPr>
              <a:t>#16   5/10  Using </a:t>
            </a:r>
            <a:r>
              <a:rPr lang="en-US" b="1" dirty="0">
                <a:latin typeface="Century Gothic" panose="020B0502020202020204" pitchFamily="34" charset="0"/>
              </a:rPr>
              <a:t>“can” </a:t>
            </a:r>
            <a:r>
              <a:rPr lang="en-US" dirty="0">
                <a:latin typeface="Century Gothic" panose="020B0502020202020204" pitchFamily="34" charset="0"/>
              </a:rPr>
              <a:t>and help wanted ad abbreviations</a:t>
            </a:r>
          </a:p>
          <a:p>
            <a:r>
              <a:rPr lang="en-US" dirty="0">
                <a:latin typeface="Century Gothic" panose="020B0502020202020204" pitchFamily="34" charset="0"/>
              </a:rPr>
              <a:t>#18   2/10  Complete a </a:t>
            </a:r>
            <a:r>
              <a:rPr lang="en-US" b="1" dirty="0">
                <a:latin typeface="Century Gothic" panose="020B0502020202020204" pitchFamily="34" charset="0"/>
              </a:rPr>
              <a:t>job application</a:t>
            </a:r>
          </a:p>
          <a:p>
            <a:r>
              <a:rPr lang="en-US" dirty="0">
                <a:latin typeface="Century Gothic" panose="020B0502020202020204" pitchFamily="34" charset="0"/>
              </a:rPr>
              <a:t>#22   5/10  </a:t>
            </a:r>
            <a:r>
              <a:rPr lang="en-US" b="1" dirty="0">
                <a:latin typeface="Century Gothic" panose="020B0502020202020204" pitchFamily="34" charset="0"/>
              </a:rPr>
              <a:t>Skimming</a:t>
            </a:r>
            <a:r>
              <a:rPr lang="en-US" dirty="0">
                <a:latin typeface="Century Gothic" panose="020B0502020202020204" pitchFamily="34" charset="0"/>
              </a:rPr>
              <a:t> the text for </a:t>
            </a:r>
            <a:r>
              <a:rPr lang="en-US" b="1" dirty="0">
                <a:latin typeface="Century Gothic" panose="020B0502020202020204" pitchFamily="34" charset="0"/>
              </a:rPr>
              <a:t>details</a:t>
            </a:r>
          </a:p>
        </p:txBody>
      </p:sp>
    </p:spTree>
    <p:extLst>
      <p:ext uri="{BB962C8B-B14F-4D97-AF65-F5344CB8AC3E}">
        <p14:creationId xmlns:p14="http://schemas.microsoft.com/office/powerpoint/2010/main" val="2195643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728133"/>
            <a:ext cx="9162118" cy="1832187"/>
          </a:xfrm>
        </p:spPr>
        <p:txBody>
          <a:bodyPr>
            <a:normAutofit/>
          </a:bodyPr>
          <a:lstStyle/>
          <a:p>
            <a:r>
              <a:rPr lang="en-US" b="1" i="1" dirty="0">
                <a:latin typeface="Century Gothic" panose="020B0502020202020204" pitchFamily="34" charset="0"/>
              </a:rPr>
              <a:t>Unit Tests </a:t>
            </a:r>
            <a:r>
              <a:rPr lang="en-US" dirty="0">
                <a:latin typeface="Century Gothic" panose="020B0502020202020204" pitchFamily="34" charset="0"/>
              </a:rPr>
              <a:t>with </a:t>
            </a:r>
            <a:r>
              <a:rPr lang="en-US" b="1" dirty="0">
                <a:latin typeface="Century Gothic" panose="020B0502020202020204" pitchFamily="34" charset="0"/>
              </a:rPr>
              <a:t>Microsoft Forms</a:t>
            </a:r>
            <a:br>
              <a:rPr lang="en-US" b="1" dirty="0">
                <a:latin typeface="Century Gothic" panose="020B0502020202020204" pitchFamily="34" charset="0"/>
              </a:rPr>
            </a:br>
            <a:r>
              <a:rPr lang="en-US" sz="1600" b="1" dirty="0">
                <a:latin typeface="Century Gothic" panose="020B0502020202020204" pitchFamily="34" charset="0"/>
              </a:rPr>
              <a:t>Example: Unit 2 Test on the Family Intermediate I </a:t>
            </a:r>
            <a:r>
              <a:rPr lang="en-US" sz="1600" b="1" u="sng" dirty="0">
                <a:latin typeface="Century Gothic" panose="020B0502020202020204" pitchFamily="34" charset="0"/>
                <a:hlinkClick r:id="rId2"/>
              </a:rPr>
              <a:t>https://forms.office.com/Pages/ResponsePage.aspx?id=Cx5ATVJlCE69OKjRXKDd2aSXHZOJU_9GvZ9FELo7tcRUNDY5U0Q2Q09EWDVLVU5VTVNTTUNNSDFTNi4u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9867" y="2560320"/>
            <a:ext cx="4966885" cy="331012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PROS</a:t>
            </a:r>
          </a:p>
          <a:p>
            <a:pPr lvl="1"/>
            <a:r>
              <a:rPr lang="en-US" b="1" i="1" dirty="0">
                <a:latin typeface="Century Gothic" panose="020B0502020202020204" pitchFamily="34" charset="0"/>
              </a:rPr>
              <a:t>Makes students more comfortable </a:t>
            </a:r>
            <a:r>
              <a:rPr lang="en-US" dirty="0">
                <a:latin typeface="Century Gothic" panose="020B0502020202020204" pitchFamily="34" charset="0"/>
              </a:rPr>
              <a:t>when they’re in a real testing situation.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Gives students </a:t>
            </a:r>
            <a:r>
              <a:rPr lang="en-US" b="1" i="1" dirty="0">
                <a:latin typeface="Century Gothic" panose="020B0502020202020204" pitchFamily="34" charset="0"/>
              </a:rPr>
              <a:t>immediate feedback</a:t>
            </a:r>
            <a:r>
              <a:rPr lang="en-US" dirty="0">
                <a:latin typeface="Century Gothic" panose="020B0502020202020204" pitchFamily="34" charset="0"/>
              </a:rPr>
              <a:t>.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Provides an opportunity for students to practice </a:t>
            </a:r>
            <a:r>
              <a:rPr lang="en-US" b="1" i="1" dirty="0">
                <a:latin typeface="Century Gothic" panose="020B0502020202020204" pitchFamily="34" charset="0"/>
              </a:rPr>
              <a:t>skimming and scanning</a:t>
            </a:r>
            <a:r>
              <a:rPr lang="en-US" dirty="0">
                <a:latin typeface="Century Gothic" panose="020B0502020202020204" pitchFamily="34" charset="0"/>
              </a:rPr>
              <a:t>.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Allows for </a:t>
            </a:r>
            <a:r>
              <a:rPr lang="en-US" b="1" i="1" dirty="0">
                <a:latin typeface="Century Gothic" panose="020B0502020202020204" pitchFamily="34" charset="0"/>
              </a:rPr>
              <a:t>discussio</a:t>
            </a:r>
            <a:r>
              <a:rPr lang="en-US" dirty="0">
                <a:latin typeface="Century Gothic" panose="020B0502020202020204" pitchFamily="34" charset="0"/>
              </a:rPr>
              <a:t>n about the correct/incorrect answers.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Provides teachers </a:t>
            </a:r>
            <a:r>
              <a:rPr lang="en-US" b="1" i="1" dirty="0">
                <a:latin typeface="Century Gothic" panose="020B0502020202020204" pitchFamily="34" charset="0"/>
              </a:rPr>
              <a:t>data</a:t>
            </a:r>
            <a:r>
              <a:rPr lang="en-US" dirty="0">
                <a:latin typeface="Century Gothic" panose="020B0502020202020204" pitchFamily="34" charset="0"/>
              </a:rPr>
              <a:t> on the </a:t>
            </a:r>
            <a:r>
              <a:rPr lang="en-US" b="1" i="1" dirty="0">
                <a:latin typeface="Century Gothic" panose="020B0502020202020204" pitchFamily="34" charset="0"/>
              </a:rPr>
              <a:t>students’ strengths and weaknesses</a:t>
            </a:r>
            <a:r>
              <a:rPr lang="en-US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latin typeface="Century Gothic" pitchFamily="34" charset="0"/>
              </a:rPr>
              <a:t>CONS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Teachers need to carefully choose the questions that best meet the needs of their students.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There may be a </a:t>
            </a:r>
            <a:r>
              <a:rPr lang="en-US" b="1" i="1" dirty="0">
                <a:latin typeface="Century Gothic" panose="020B0502020202020204" pitchFamily="34" charset="0"/>
              </a:rPr>
              <a:t>need for paper copies </a:t>
            </a:r>
            <a:r>
              <a:rPr lang="en-US" dirty="0">
                <a:latin typeface="Century Gothic" panose="020B0502020202020204" pitchFamily="34" charset="0"/>
              </a:rPr>
              <a:t>as well.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Takes </a:t>
            </a:r>
            <a:r>
              <a:rPr lang="en-US" b="1" i="1" dirty="0">
                <a:latin typeface="Century Gothic" panose="020B0502020202020204" pitchFamily="34" charset="0"/>
              </a:rPr>
              <a:t>time</a:t>
            </a:r>
            <a:r>
              <a:rPr lang="en-US" dirty="0">
                <a:latin typeface="Century Gothic" panose="020B0502020202020204" pitchFamily="34" charset="0"/>
              </a:rPr>
              <a:t> to create the form.</a:t>
            </a:r>
          </a:p>
          <a:p>
            <a:pPr lvl="1"/>
            <a:r>
              <a:rPr lang="en-US" b="1" i="1" dirty="0">
                <a:latin typeface="Century Gothic" panose="020B0502020202020204" pitchFamily="34" charset="0"/>
              </a:rPr>
              <a:t>Human error </a:t>
            </a:r>
            <a:r>
              <a:rPr lang="en-US" dirty="0">
                <a:latin typeface="Century Gothic" panose="020B0502020202020204" pitchFamily="34" charset="0"/>
              </a:rPr>
              <a:t>when entering the correct answers.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All students </a:t>
            </a:r>
            <a:r>
              <a:rPr lang="en-US" b="1" dirty="0">
                <a:latin typeface="Century Gothic" panose="020B0502020202020204" pitchFamily="34" charset="0"/>
              </a:rPr>
              <a:t>might not have an e-mail address </a:t>
            </a:r>
            <a:r>
              <a:rPr lang="en-US" dirty="0">
                <a:latin typeface="Century Gothic" panose="020B0502020202020204" pitchFamily="34" charset="0"/>
              </a:rPr>
              <a:t>or it might be difficult for all students to access the link.</a:t>
            </a:r>
          </a:p>
        </p:txBody>
      </p:sp>
    </p:spTree>
    <p:extLst>
      <p:ext uri="{BB962C8B-B14F-4D97-AF65-F5344CB8AC3E}">
        <p14:creationId xmlns:p14="http://schemas.microsoft.com/office/powerpoint/2010/main" val="2736215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itchFamily="34" charset="0"/>
              </a:rPr>
              <a:t>Speaking practice </a:t>
            </a:r>
            <a:r>
              <a:rPr lang="en-US" dirty="0">
                <a:latin typeface="Century Gothic" pitchFamily="34" charset="0"/>
              </a:rPr>
              <a:t>with </a:t>
            </a:r>
            <a:r>
              <a:rPr lang="en-US" b="1" dirty="0">
                <a:latin typeface="Century Gothic" pitchFamily="34" charset="0"/>
              </a:rPr>
              <a:t>Lingt.com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entury Gothic" pitchFamily="34" charset="0"/>
              </a:rPr>
              <a:t>Inspired by Matilda Bediako.</a:t>
            </a:r>
          </a:p>
          <a:p>
            <a:r>
              <a:rPr lang="en-US" dirty="0">
                <a:latin typeface="Century Gothic" pitchFamily="34" charset="0"/>
              </a:rPr>
              <a:t>I did this </a:t>
            </a:r>
            <a:r>
              <a:rPr lang="en-US" b="1" dirty="0">
                <a:latin typeface="Century Gothic" pitchFamily="34" charset="0"/>
              </a:rPr>
              <a:t>one on one </a:t>
            </a:r>
            <a:r>
              <a:rPr lang="en-US" dirty="0">
                <a:latin typeface="Century Gothic" pitchFamily="34" charset="0"/>
              </a:rPr>
              <a:t>with a </a:t>
            </a:r>
            <a:r>
              <a:rPr lang="en-US" b="1" dirty="0">
                <a:latin typeface="Century Gothic" pitchFamily="34" charset="0"/>
              </a:rPr>
              <a:t>Beginning II </a:t>
            </a:r>
            <a:r>
              <a:rPr lang="en-US" dirty="0">
                <a:latin typeface="Century Gothic" pitchFamily="34" charset="0"/>
              </a:rPr>
              <a:t>class.  As the teacher was instructing I called out one student at a time to use the </a:t>
            </a:r>
            <a:r>
              <a:rPr lang="en-US" b="1" dirty="0">
                <a:latin typeface="Century Gothic" pitchFamily="34" charset="0"/>
              </a:rPr>
              <a:t>chrome book </a:t>
            </a:r>
            <a:r>
              <a:rPr lang="en-US" dirty="0">
                <a:latin typeface="Century Gothic" pitchFamily="34" charset="0"/>
              </a:rPr>
              <a:t>to answer the questions.</a:t>
            </a:r>
          </a:p>
          <a:p>
            <a:r>
              <a:rPr lang="en-US" dirty="0">
                <a:latin typeface="Century Gothic" pitchFamily="34" charset="0"/>
              </a:rPr>
              <a:t>Students don’t need to use class time for this.  It can be done on a phone through the app or on a computer with a microphone.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846667"/>
            <a:ext cx="9601196" cy="143933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Speaking practice </a:t>
            </a:r>
            <a:r>
              <a:rPr lang="en-US" dirty="0">
                <a:latin typeface="Century Gothic" panose="020B0502020202020204" pitchFamily="34" charset="0"/>
              </a:rPr>
              <a:t>with </a:t>
            </a:r>
            <a:r>
              <a:rPr lang="en-US" b="1" dirty="0">
                <a:latin typeface="Century Gothic" panose="020B0502020202020204" pitchFamily="34" charset="0"/>
              </a:rPr>
              <a:t>Lingt.com</a:t>
            </a:r>
            <a:br>
              <a:rPr lang="en-US" b="1" dirty="0">
                <a:latin typeface="Century Gothic" panose="020B0502020202020204" pitchFamily="34" charset="0"/>
              </a:rPr>
            </a:br>
            <a:r>
              <a:rPr lang="en-US" sz="1600" b="1" dirty="0">
                <a:latin typeface="Century Gothic" panose="020B0502020202020204" pitchFamily="34" charset="0"/>
              </a:rPr>
              <a:t>Example: Introduction Beginning II</a:t>
            </a:r>
            <a:br>
              <a:rPr lang="en-US" sz="1600" dirty="0">
                <a:latin typeface="Century Gothic" panose="020B0502020202020204" pitchFamily="34" charset="0"/>
              </a:rPr>
            </a:br>
            <a:r>
              <a:rPr lang="en-US" sz="1600" b="1" u="sng" dirty="0">
                <a:latin typeface="Century Gothic" panose="020B0502020202020204" pitchFamily="34" charset="0"/>
                <a:hlinkClick r:id="rId2"/>
              </a:rPr>
              <a:t>https://www.lingt.com/ms.%20watkins/mc-esol-intermediate-i-sum2018/83448/intermediate-i-summer-2018-introduction-92/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7" y="2560320"/>
            <a:ext cx="5237819" cy="3584448"/>
          </a:xfrm>
        </p:spPr>
        <p:txBody>
          <a:bodyPr>
            <a:normAutofit fontScale="925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PROS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Students get </a:t>
            </a:r>
            <a:r>
              <a:rPr lang="en-US" b="1" dirty="0">
                <a:latin typeface="Century Gothic" panose="020B0502020202020204" pitchFamily="34" charset="0"/>
              </a:rPr>
              <a:t>immediate feedback.</a:t>
            </a:r>
            <a:endParaRPr lang="en-US" dirty="0">
              <a:latin typeface="Century Gothic" panose="020B0502020202020204" pitchFamily="34" charset="0"/>
            </a:endParaRP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Teachers can create it to </a:t>
            </a:r>
            <a:r>
              <a:rPr lang="en-US" b="1" dirty="0">
                <a:latin typeface="Century Gothic" panose="020B0502020202020204" pitchFamily="34" charset="0"/>
              </a:rPr>
              <a:t>meet the needs of their students</a:t>
            </a:r>
            <a:r>
              <a:rPr lang="en-US" dirty="0">
                <a:latin typeface="Century Gothic" panose="020B0502020202020204" pitchFamily="34" charset="0"/>
              </a:rPr>
              <a:t>.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Provides teachers </a:t>
            </a:r>
            <a:r>
              <a:rPr lang="en-US" b="1" i="1" dirty="0">
                <a:latin typeface="Century Gothic" panose="020B0502020202020204" pitchFamily="34" charset="0"/>
              </a:rPr>
              <a:t>data</a:t>
            </a:r>
            <a:r>
              <a:rPr lang="en-US" dirty="0">
                <a:latin typeface="Century Gothic" panose="020B0502020202020204" pitchFamily="34" charset="0"/>
              </a:rPr>
              <a:t> on the </a:t>
            </a:r>
            <a:r>
              <a:rPr lang="en-US" b="1" i="1" dirty="0">
                <a:latin typeface="Century Gothic" panose="020B0502020202020204" pitchFamily="34" charset="0"/>
              </a:rPr>
              <a:t>students’ strengths and weaknesses</a:t>
            </a:r>
            <a:r>
              <a:rPr lang="en-US" dirty="0">
                <a:latin typeface="Century Gothic" panose="020B0502020202020204" pitchFamily="34" charset="0"/>
              </a:rPr>
              <a:t>.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Gives students an opportunity to </a:t>
            </a:r>
            <a:r>
              <a:rPr lang="en-US" b="1" dirty="0">
                <a:latin typeface="Century Gothic" panose="020B0502020202020204" pitchFamily="34" charset="0"/>
              </a:rPr>
              <a:t>hear the teacher speak</a:t>
            </a:r>
            <a:r>
              <a:rPr lang="en-US" dirty="0">
                <a:latin typeface="Century Gothic" panose="020B0502020202020204" pitchFamily="34" charset="0"/>
              </a:rPr>
              <a:t>, repeat it and then </a:t>
            </a:r>
            <a:r>
              <a:rPr lang="en-US" b="1" dirty="0">
                <a:latin typeface="Century Gothic" panose="020B0502020202020204" pitchFamily="34" charset="0"/>
              </a:rPr>
              <a:t>hear themselves </a:t>
            </a:r>
            <a:r>
              <a:rPr lang="en-US" dirty="0">
                <a:latin typeface="Century Gothic" panose="020B0502020202020204" pitchFamily="34" charset="0"/>
              </a:rPr>
              <a:t>and </a:t>
            </a:r>
            <a:r>
              <a:rPr lang="en-US" b="1" dirty="0">
                <a:latin typeface="Century Gothic" panose="020B0502020202020204" pitchFamily="34" charset="0"/>
              </a:rPr>
              <a:t>correct themselves immediately</a:t>
            </a:r>
            <a:r>
              <a:rPr lang="en-US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8428" y="2697480"/>
            <a:ext cx="4718304" cy="3310128"/>
          </a:xfrm>
        </p:spPr>
        <p:txBody>
          <a:bodyPr>
            <a:normAutofit fontScale="925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CONS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The </a:t>
            </a:r>
            <a:r>
              <a:rPr lang="en-US" b="1" dirty="0">
                <a:latin typeface="Century Gothic" panose="020B0502020202020204" pitchFamily="34" charset="0"/>
              </a:rPr>
              <a:t>app doesn’t always work </a:t>
            </a:r>
            <a:r>
              <a:rPr lang="en-US" dirty="0">
                <a:latin typeface="Century Gothic" panose="020B0502020202020204" pitchFamily="34" charset="0"/>
              </a:rPr>
              <a:t>on the phone.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Possibility of having to do this </a:t>
            </a:r>
            <a:r>
              <a:rPr lang="en-US" b="1" dirty="0">
                <a:latin typeface="Century Gothic" panose="020B0502020202020204" pitchFamily="34" charset="0"/>
              </a:rPr>
              <a:t>one at a time</a:t>
            </a:r>
            <a:r>
              <a:rPr lang="en-US" dirty="0">
                <a:latin typeface="Century Gothic" panose="020B0502020202020204" pitchFamily="34" charset="0"/>
              </a:rPr>
              <a:t>.</a:t>
            </a:r>
          </a:p>
          <a:p>
            <a:pPr lvl="1"/>
            <a:r>
              <a:rPr lang="en-US" b="1" dirty="0">
                <a:latin typeface="Century Gothic" panose="020B0502020202020204" pitchFamily="34" charset="0"/>
              </a:rPr>
              <a:t>Time for the teacher </a:t>
            </a:r>
            <a:r>
              <a:rPr lang="en-US" dirty="0">
                <a:latin typeface="Century Gothic" panose="020B0502020202020204" pitchFamily="34" charset="0"/>
              </a:rPr>
              <a:t>to listen to each individual response.</a:t>
            </a:r>
          </a:p>
          <a:p>
            <a:pPr lvl="1"/>
            <a:r>
              <a:rPr lang="en-US" b="1" dirty="0">
                <a:latin typeface="Century Gothic" panose="020B0502020202020204" pitchFamily="34" charset="0"/>
              </a:rPr>
              <a:t>Teachers need to create </a:t>
            </a:r>
            <a:r>
              <a:rPr lang="en-US" dirty="0">
                <a:latin typeface="Century Gothic" panose="020B0502020202020204" pitchFamily="34" charset="0"/>
              </a:rPr>
              <a:t>the questions.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1017379">
            <a:off x="409325" y="4162781"/>
            <a:ext cx="1327230" cy="131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9647">
            <a:off x="10065322" y="266287"/>
            <a:ext cx="1178257" cy="113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707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182</TotalTime>
  <Words>713</Words>
  <Application>Microsoft Macintosh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Garamond</vt:lpstr>
      <vt:lpstr>Organic</vt:lpstr>
      <vt:lpstr>  Test Taking: Skimming and Scanning for Reading Comprehension Skills using Microsoft Forms  and Speaking Practice Using Lingt.com </vt:lpstr>
      <vt:lpstr>Objective: Teachers will be able to use at least one type of test prep with their students.</vt:lpstr>
      <vt:lpstr>Book Clubs with Microsoft Forms</vt:lpstr>
      <vt:lpstr>Book Clubs with Microsoft Forms </vt:lpstr>
      <vt:lpstr>Unit tests with Microsoft Forms</vt:lpstr>
      <vt:lpstr>PowerPoint Presentation</vt:lpstr>
      <vt:lpstr>Unit Tests with Microsoft Forms Example: Unit 2 Test on the Family Intermediate I https://forms.office.com/Pages/ResponsePage.aspx?id=Cx5ATVJlCE69OKjRXKDd2aSXHZOJU_9GvZ9FELo7tcRUNDY5U0Q2Q09EWDVLVU5VTVNTTUNNSDFTNi4u</vt:lpstr>
      <vt:lpstr>Speaking practice with Lingt.com</vt:lpstr>
      <vt:lpstr>Speaking practice with Lingt.com Example: Introduction Beginning II https://www.lingt.com/ms.%20watkins/mc-esol-intermediate-i-sum2018/83448/intermediate-i-summer-2018-introduction-92/</vt:lpstr>
    </vt:vector>
  </TitlesOfParts>
  <Company>HHS-SHS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Taking: Skimming and Scanning for Reading Comprehension Skills using Microsoft Forms  and Speaking Practice Using Lingt.com</dc:title>
  <dc:creator>Watkins, Amy L</dc:creator>
  <cp:lastModifiedBy>Angela</cp:lastModifiedBy>
  <cp:revision>17</cp:revision>
  <dcterms:created xsi:type="dcterms:W3CDTF">2019-02-27T18:01:12Z</dcterms:created>
  <dcterms:modified xsi:type="dcterms:W3CDTF">2019-03-24T00:00:34Z</dcterms:modified>
</cp:coreProperties>
</file>