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7"/>
  </p:notesMasterIdLst>
  <p:sldIdLst>
    <p:sldId id="256" r:id="rId2"/>
    <p:sldId id="262" r:id="rId3"/>
    <p:sldId id="257" r:id="rId4"/>
    <p:sldId id="259" r:id="rId5"/>
    <p:sldId id="266" r:id="rId6"/>
    <p:sldId id="258" r:id="rId7"/>
    <p:sldId id="261" r:id="rId8"/>
    <p:sldId id="265" r:id="rId9"/>
    <p:sldId id="260" r:id="rId10"/>
    <p:sldId id="270" r:id="rId11"/>
    <p:sldId id="267" r:id="rId12"/>
    <p:sldId id="268" r:id="rId13"/>
    <p:sldId id="269" r:id="rId14"/>
    <p:sldId id="272" r:id="rId15"/>
    <p:sldId id="271" r:id="rId16"/>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836" autoAdjust="0"/>
  </p:normalViewPr>
  <p:slideViewPr>
    <p:cSldViewPr snapToGrid="0">
      <p:cViewPr varScale="1">
        <p:scale>
          <a:sx n="68" d="100"/>
          <a:sy n="68" d="100"/>
        </p:scale>
        <p:origin x="-11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A324ECAA-A6AD-48D7-B541-0BE41657C1E0}" type="slidenum">
              <a:rPr lang="en-US"/>
              <a:pPr/>
              <a:t>‹#›</a:t>
            </a:fld>
            <a:endParaRPr lang="en-US"/>
          </a:p>
        </p:txBody>
      </p:sp>
    </p:spTree>
    <p:extLst>
      <p:ext uri="{BB962C8B-B14F-4D97-AF65-F5344CB8AC3E}">
        <p14:creationId xmlns:p14="http://schemas.microsoft.com/office/powerpoint/2010/main" val="25704575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2ACD9-D5E3-48D4-B8D8-830E1DDB002B}"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C9A45A-7197-47FF-8649-931E6B4B58C3}"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351E75-F048-4C87-BADA-D5CD47E36DE6}" type="slidenum">
              <a:rPr lang="en-US"/>
              <a:pPr/>
              <a:t>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B2AD15-4667-4176-881F-CBD472C30A8E}" type="slidenum">
              <a:rPr lang="en-US"/>
              <a:pPr/>
              <a:t>4</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76723F-86B4-4FD5-BE1E-0F8FD7886976}" type="slidenum">
              <a:rPr lang="en-US"/>
              <a:pPr/>
              <a:t>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3B8F9D-6969-4034-B6B8-B900560B3362}" type="slidenum">
              <a:rPr lang="en-US"/>
              <a:pPr/>
              <a:t>7</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738540-0704-464F-BECA-BA87F4BF7232}" type="slidenum">
              <a:rPr lang="en-US"/>
              <a:pPr/>
              <a:t>8</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B0195E-7C34-407D-A8C2-D184CCE1F1B7}" type="slidenum">
              <a:rPr lang="en-US"/>
              <a:pPr/>
              <a:t>9</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smtClean="0"/>
              <a:t>Click to edit Master title style</a:t>
            </a:r>
            <a:endParaRPr lang="en-US"/>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r>
              <a:rPr lang="en-US" smtClean="0"/>
              <a:t>Click to edit Master subtitle style</a:t>
            </a:r>
            <a:endParaRPr lang="en-US"/>
          </a:p>
        </p:txBody>
      </p:sp>
      <p:sp>
        <p:nvSpPr>
          <p:cNvPr id="53252" name="Rectangle 4"/>
          <p:cNvSpPr>
            <a:spLocks noGrp="1" noChangeArrowheads="1"/>
          </p:cNvSpPr>
          <p:nvPr>
            <p:ph type="dt" sz="half" idx="2"/>
          </p:nvPr>
        </p:nvSpPr>
        <p:spPr>
          <a:xfrm>
            <a:off x="304800" y="6400800"/>
            <a:ext cx="1905000" cy="457200"/>
          </a:xfrm>
        </p:spPr>
        <p:txBody>
          <a:bodyPr/>
          <a:lstStyle>
            <a:lvl1pPr>
              <a:defRPr/>
            </a:lvl1pPr>
          </a:lstStyle>
          <a:p>
            <a:endParaRPr lang="en-US"/>
          </a:p>
        </p:txBody>
      </p:sp>
      <p:sp>
        <p:nvSpPr>
          <p:cNvPr id="53253" name="Rectangle 5"/>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53254" name="Rectangle 6"/>
          <p:cNvSpPr>
            <a:spLocks noGrp="1" noChangeArrowheads="1"/>
          </p:cNvSpPr>
          <p:nvPr>
            <p:ph type="sldNum" sz="quarter" idx="4"/>
          </p:nvPr>
        </p:nvSpPr>
        <p:spPr>
          <a:xfrm>
            <a:off x="6934200" y="6400800"/>
            <a:ext cx="1905000" cy="457200"/>
          </a:xfrm>
        </p:spPr>
        <p:txBody>
          <a:bodyPr/>
          <a:lstStyle>
            <a:lvl1pPr>
              <a:defRPr/>
            </a:lvl1pPr>
          </a:lstStyle>
          <a:p>
            <a:fld id="{9184B892-47D0-4212-BEA5-8036C316E649}" type="slidenum">
              <a:rPr lang="en-US"/>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3D6C5D-FF30-41DF-8417-7E5884045F08}"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30734B-58F4-481A-B70E-D0BD647BAC63}"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33E911-3A60-4AD9-B353-E80645B46B1E}"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2AF48F-A213-4E15-AC63-17118267DD8C}"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60BFBA-7AA4-4850-8D8B-29BBDFC37C69}"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EAECCDA-8AFF-4F78-A014-9BD55E3731AD}"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C9FC280-7CEE-47CE-ADEC-96628E9B1987}"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90019BE-D9CD-46CC-BB38-739A4AE7F52A}"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6A8CC4-8318-4D1E-9CBB-40AFFA11143D}"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A2B4B3-0F5C-4489-877A-DEA345AC6CBF}"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endParaRPr lang="en-US"/>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en-US"/>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E72DBBB8-D3E0-4A78-AC4A-CA291A3C6F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006666"/>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580292"/>
            <a:ext cx="7429500" cy="1902558"/>
          </a:xfrm>
        </p:spPr>
        <p:txBody>
          <a:bodyPr/>
          <a:lstStyle/>
          <a:p>
            <a:pPr algn="l"/>
            <a:r>
              <a:rPr lang="en-US" dirty="0"/>
              <a:t>Integrated </a:t>
            </a:r>
            <a:r>
              <a:rPr lang="en-US" dirty="0" smtClean="0"/>
              <a:t>Mobile-Friendly Learning Activities </a:t>
            </a:r>
            <a:r>
              <a:rPr lang="en-US" dirty="0"/>
              <a:t>to </a:t>
            </a:r>
            <a:r>
              <a:rPr lang="en-US" dirty="0" smtClean="0"/>
              <a:t>Enhance Your Instruction </a:t>
            </a:r>
            <a:endParaRPr lang="en-US" dirty="0"/>
          </a:p>
        </p:txBody>
      </p:sp>
      <p:sp>
        <p:nvSpPr>
          <p:cNvPr id="2051" name="Rectangle 3"/>
          <p:cNvSpPr>
            <a:spLocks noGrp="1" noChangeArrowheads="1"/>
          </p:cNvSpPr>
          <p:nvPr>
            <p:ph type="subTitle" idx="1"/>
          </p:nvPr>
        </p:nvSpPr>
        <p:spPr>
          <a:xfrm>
            <a:off x="2992438" y="2768600"/>
            <a:ext cx="5248275" cy="1109663"/>
          </a:xfrm>
        </p:spPr>
        <p:txBody>
          <a:bodyPr/>
          <a:lstStyle/>
          <a:p>
            <a:pPr algn="just">
              <a:spcBef>
                <a:spcPct val="0"/>
              </a:spcBef>
            </a:pPr>
            <a:r>
              <a:rPr lang="en-US" b="1" i="1" dirty="0" smtClean="0">
                <a:latin typeface="+mj-lt"/>
              </a:rPr>
              <a:t>Presenters:</a:t>
            </a:r>
          </a:p>
          <a:p>
            <a:pPr algn="just">
              <a:spcBef>
                <a:spcPct val="0"/>
              </a:spcBef>
            </a:pPr>
            <a:r>
              <a:rPr lang="en-US" b="1" i="1" dirty="0" smtClean="0">
                <a:latin typeface="+mj-lt"/>
              </a:rPr>
              <a:t>David Reed &amp; </a:t>
            </a:r>
            <a:r>
              <a:rPr lang="en-US" b="1" i="1" dirty="0" err="1" smtClean="0">
                <a:latin typeface="+mj-lt"/>
              </a:rPr>
              <a:t>Kwelli</a:t>
            </a:r>
            <a:r>
              <a:rPr lang="en-US" b="1" i="1" dirty="0" smtClean="0">
                <a:latin typeface="+mj-lt"/>
              </a:rPr>
              <a:t> Sneed</a:t>
            </a:r>
            <a:endParaRPr lang="en-US" b="1" i="1" dirty="0">
              <a:latin typeface="+mj-lt"/>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0400" cy="838200"/>
          </a:xfrm>
        </p:spPr>
        <p:txBody>
          <a:bodyPr/>
          <a:lstStyle/>
          <a:p>
            <a:r>
              <a:rPr lang="en-US" dirty="0" smtClean="0"/>
              <a:t>EXIT TICKETS</a:t>
            </a:r>
            <a:endParaRPr lang="en-US" dirty="0"/>
          </a:p>
        </p:txBody>
      </p:sp>
      <p:pic>
        <p:nvPicPr>
          <p:cNvPr id="1026" name="Picture 45" descr="Socrative Exit Ticket"/>
          <p:cNvPicPr>
            <a:picLocks noChangeAspect="1" noChangeArrowheads="1"/>
          </p:cNvPicPr>
          <p:nvPr/>
        </p:nvPicPr>
        <p:blipFill>
          <a:blip r:embed="rId2" cstate="print"/>
          <a:srcRect/>
          <a:stretch>
            <a:fillRect/>
          </a:stretch>
        </p:blipFill>
        <p:spPr bwMode="auto">
          <a:xfrm>
            <a:off x="3393831" y="2110153"/>
            <a:ext cx="3745523" cy="4685213"/>
          </a:xfrm>
          <a:prstGeom prst="rect">
            <a:avLst/>
          </a:prstGeom>
          <a:noFill/>
          <a:ln w="9525">
            <a:noFill/>
            <a:miter lim="800000"/>
            <a:headEnd/>
            <a:tailEnd/>
          </a:ln>
        </p:spPr>
      </p:pic>
      <p:sp>
        <p:nvSpPr>
          <p:cNvPr id="1028" name="Rectangle 4"/>
          <p:cNvSpPr>
            <a:spLocks noChangeArrowheads="1"/>
          </p:cNvSpPr>
          <p:nvPr/>
        </p:nvSpPr>
        <p:spPr bwMode="auto">
          <a:xfrm>
            <a:off x="1624115" y="1133093"/>
            <a:ext cx="689457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lnSpc>
                <a:spcPct val="100000"/>
              </a:lnSpc>
              <a:spcBef>
                <a:spcPct val="0"/>
              </a:spcBef>
            </a:pPr>
            <a:r>
              <a:rPr lang="en-US" sz="2400" b="1" dirty="0" smtClean="0">
                <a:latin typeface="+mn-lt"/>
                <a:ea typeface="Times New Roman" pitchFamily="18" charset="0"/>
                <a:cs typeface="Arial" pitchFamily="34" charset="0"/>
              </a:rPr>
              <a:t>Check in on your students‘ understanding as they head out the door. </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2" y="274638"/>
            <a:ext cx="7420708" cy="1143000"/>
          </a:xfrm>
        </p:spPr>
        <p:txBody>
          <a:bodyPr/>
          <a:lstStyle/>
          <a:p>
            <a:r>
              <a:rPr lang="en-US" dirty="0" smtClean="0"/>
              <a:t>   ASSESSMENT</a:t>
            </a:r>
            <a:endParaRPr lang="en-US" dirty="0"/>
          </a:p>
        </p:txBody>
      </p:sp>
      <p:sp>
        <p:nvSpPr>
          <p:cNvPr id="5" name="Text Placeholder 4"/>
          <p:cNvSpPr>
            <a:spLocks noGrp="1"/>
          </p:cNvSpPr>
          <p:nvPr>
            <p:ph type="body" sz="quarter" idx="3"/>
          </p:nvPr>
        </p:nvSpPr>
        <p:spPr>
          <a:xfrm>
            <a:off x="4645025" y="984738"/>
            <a:ext cx="4164867" cy="4571999"/>
          </a:xfrm>
        </p:spPr>
        <p:txBody>
          <a:bodyPr/>
          <a:lstStyle/>
          <a:p>
            <a:r>
              <a:rPr lang="en-US" dirty="0" smtClean="0"/>
              <a:t>Student responses are visually represented for multiple choice, true/false and Short Answer questions.</a:t>
            </a:r>
          </a:p>
          <a:p>
            <a:r>
              <a:rPr lang="en-US" dirty="0" smtClean="0"/>
              <a:t> For pre-planned activities a teacher can view reports online as a </a:t>
            </a:r>
            <a:r>
              <a:rPr lang="en-US" dirty="0"/>
              <a:t>G</a:t>
            </a:r>
            <a:r>
              <a:rPr lang="en-US" dirty="0" smtClean="0"/>
              <a:t>oogle spreadsheet or as an emailed Excel file.</a:t>
            </a:r>
          </a:p>
          <a:p>
            <a:endParaRPr lang="en-US" dirty="0"/>
          </a:p>
        </p:txBody>
      </p:sp>
      <p:pic>
        <p:nvPicPr>
          <p:cNvPr id="75778" name="Picture 2" descr="Pie Graph"/>
          <p:cNvPicPr>
            <a:picLocks noChangeAspect="1" noChangeArrowheads="1"/>
          </p:cNvPicPr>
          <p:nvPr/>
        </p:nvPicPr>
        <p:blipFill>
          <a:blip r:embed="rId2" cstate="print"/>
          <a:srcRect/>
          <a:stretch>
            <a:fillRect/>
          </a:stretch>
        </p:blipFill>
        <p:spPr bwMode="auto">
          <a:xfrm>
            <a:off x="1600199" y="1582616"/>
            <a:ext cx="2831124" cy="3327888"/>
          </a:xfrm>
          <a:prstGeom prst="rect">
            <a:avLst/>
          </a:prstGeom>
          <a:noFill/>
          <a:ln w="9525">
            <a:noFill/>
            <a:miter lim="800000"/>
            <a:headEnd/>
            <a:tailEnd/>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014" y="274638"/>
            <a:ext cx="7332785" cy="1143000"/>
          </a:xfrm>
        </p:spPr>
        <p:txBody>
          <a:bodyPr/>
          <a:lstStyle/>
          <a:p>
            <a:pPr algn="ctr"/>
            <a:r>
              <a:rPr lang="en-US" dirty="0"/>
              <a:t>Create Your Own Questions in Minutes</a:t>
            </a:r>
            <a:br>
              <a:rPr lang="en-US" dirty="0"/>
            </a:br>
            <a:endParaRPr lang="en-US" dirty="0"/>
          </a:p>
        </p:txBody>
      </p:sp>
      <p:sp>
        <p:nvSpPr>
          <p:cNvPr id="3" name="Text Placeholder 2"/>
          <p:cNvSpPr>
            <a:spLocks noGrp="1"/>
          </p:cNvSpPr>
          <p:nvPr>
            <p:ph type="body" idx="1"/>
          </p:nvPr>
        </p:nvSpPr>
        <p:spPr>
          <a:xfrm>
            <a:off x="1565031" y="1406769"/>
            <a:ext cx="6418384" cy="2549769"/>
          </a:xfrm>
        </p:spPr>
        <p:txBody>
          <a:bodyPr/>
          <a:lstStyle/>
          <a:p>
            <a:pPr algn="ctr"/>
            <a:r>
              <a:rPr lang="en-US" dirty="0" smtClean="0"/>
              <a:t>Design your own evaluation exercises in minutes by importing questions or in putting them on the website. Save them in your account so you can access them anytime.</a:t>
            </a:r>
          </a:p>
          <a:p>
            <a:pPr algn="ctr"/>
            <a:endParaRPr lang="en-US" dirty="0"/>
          </a:p>
        </p:txBody>
      </p:sp>
      <p:sp>
        <p:nvSpPr>
          <p:cNvPr id="4" name="TextBox 3"/>
          <p:cNvSpPr txBox="1"/>
          <p:nvPr/>
        </p:nvSpPr>
        <p:spPr>
          <a:xfrm>
            <a:off x="2110155" y="3638609"/>
            <a:ext cx="5961184" cy="1421928"/>
          </a:xfrm>
          <a:prstGeom prst="rect">
            <a:avLst/>
          </a:prstGeom>
          <a:noFill/>
        </p:spPr>
        <p:txBody>
          <a:bodyPr wrap="square" rtlCol="0">
            <a:spAutoFit/>
          </a:bodyPr>
          <a:lstStyle/>
          <a:p>
            <a:pPr algn="ctr"/>
            <a:r>
              <a:rPr lang="en-US" sz="2400" b="1" dirty="0" smtClean="0">
                <a:latin typeface="+mn-lt"/>
              </a:rPr>
              <a:t>Questions can be multiple choice, short answer, or a combination of the two. </a:t>
            </a:r>
          </a:p>
          <a:p>
            <a:pPr algn="ctr"/>
            <a:endParaRPr lang="en-US" sz="2400" b="1" dirty="0" smtClean="0">
              <a:latin typeface="+mn-lt"/>
            </a:endParaRPr>
          </a:p>
          <a:p>
            <a:pPr algn="ctr"/>
            <a:r>
              <a:rPr lang="en-US" sz="2400" b="1" dirty="0" smtClean="0">
                <a:latin typeface="+mn-lt"/>
              </a:rPr>
              <a:t>It's your choice! </a:t>
            </a:r>
            <a:endParaRPr lang="en-US" sz="2400" b="1" dirty="0">
              <a:latin typeface="+mn-lt"/>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68" y="274638"/>
            <a:ext cx="7280031" cy="1143000"/>
          </a:xfrm>
        </p:spPr>
        <p:txBody>
          <a:bodyPr/>
          <a:lstStyle/>
          <a:p>
            <a:r>
              <a:rPr lang="en-US" dirty="0" smtClean="0"/>
              <a:t>NO NEED TO PREP</a:t>
            </a:r>
            <a:endParaRPr lang="en-US" dirty="0"/>
          </a:p>
        </p:txBody>
      </p:sp>
      <p:sp>
        <p:nvSpPr>
          <p:cNvPr id="3" name="Text Placeholder 2"/>
          <p:cNvSpPr>
            <a:spLocks noGrp="1"/>
          </p:cNvSpPr>
          <p:nvPr>
            <p:ph type="body" idx="1"/>
          </p:nvPr>
        </p:nvSpPr>
        <p:spPr>
          <a:xfrm>
            <a:off x="1758461" y="2514600"/>
            <a:ext cx="6963508" cy="1002324"/>
          </a:xfrm>
        </p:spPr>
        <p:txBody>
          <a:bodyPr/>
          <a:lstStyle/>
          <a:p>
            <a:r>
              <a:rPr lang="en-US" dirty="0" smtClean="0"/>
              <a:t>Receive the responses in an emailed report or as an online Google spreadsheet.</a:t>
            </a:r>
            <a:endParaRPr lang="en-US" dirty="0"/>
          </a:p>
        </p:txBody>
      </p:sp>
      <p:sp>
        <p:nvSpPr>
          <p:cNvPr id="5" name="Text Placeholder 4"/>
          <p:cNvSpPr>
            <a:spLocks noGrp="1"/>
          </p:cNvSpPr>
          <p:nvPr>
            <p:ph type="body" sz="quarter" idx="3"/>
          </p:nvPr>
        </p:nvSpPr>
        <p:spPr>
          <a:xfrm>
            <a:off x="1600200" y="1600200"/>
            <a:ext cx="6981092" cy="703385"/>
          </a:xfrm>
        </p:spPr>
        <p:txBody>
          <a:bodyPr/>
          <a:lstStyle/>
          <a:p>
            <a:r>
              <a:rPr lang="en-US" dirty="0" smtClean="0"/>
              <a:t>Take advantage of pre-designed activities to gather thoughtful student data.</a:t>
            </a:r>
            <a:endParaRPr lang="en-US"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092" y="176270"/>
            <a:ext cx="7502486" cy="495759"/>
          </a:xfrm>
        </p:spPr>
        <p:txBody>
          <a:bodyPr/>
          <a:lstStyle/>
          <a:p>
            <a:pPr algn="ctr"/>
            <a:r>
              <a:rPr lang="en-US" dirty="0" smtClean="0"/>
              <a:t>   </a:t>
            </a:r>
            <a:br>
              <a:rPr lang="en-US" dirty="0" smtClean="0"/>
            </a:br>
            <a:r>
              <a:rPr lang="en-US" dirty="0" smtClean="0"/>
              <a:t/>
            </a:r>
            <a:br>
              <a:rPr lang="en-US" dirty="0" smtClean="0"/>
            </a:br>
            <a:r>
              <a:rPr lang="en-US" dirty="0" smtClean="0"/>
              <a:t>Works With All Web-Enabled Devices</a:t>
            </a:r>
            <a:br>
              <a:rPr lang="en-US" dirty="0" smtClean="0"/>
            </a:br>
            <a:endParaRPr lang="en-US" dirty="0"/>
          </a:p>
        </p:txBody>
      </p:sp>
      <p:sp>
        <p:nvSpPr>
          <p:cNvPr id="3" name="Text Placeholder 2"/>
          <p:cNvSpPr>
            <a:spLocks noGrp="1"/>
          </p:cNvSpPr>
          <p:nvPr>
            <p:ph type="body" idx="1"/>
          </p:nvPr>
        </p:nvSpPr>
        <p:spPr>
          <a:xfrm>
            <a:off x="2478793" y="1355073"/>
            <a:ext cx="1299991" cy="478277"/>
          </a:xfrm>
        </p:spPr>
        <p:txBody>
          <a:bodyPr/>
          <a:lstStyle/>
          <a:p>
            <a:r>
              <a:rPr lang="en-US" dirty="0" smtClean="0"/>
              <a:t>APPS</a:t>
            </a:r>
            <a:endParaRPr lang="en-US" dirty="0"/>
          </a:p>
        </p:txBody>
      </p:sp>
      <p:sp>
        <p:nvSpPr>
          <p:cNvPr id="4" name="Content Placeholder 3"/>
          <p:cNvSpPr>
            <a:spLocks noGrp="1"/>
          </p:cNvSpPr>
          <p:nvPr>
            <p:ph sz="half" idx="2"/>
          </p:nvPr>
        </p:nvSpPr>
        <p:spPr>
          <a:xfrm>
            <a:off x="1663548" y="2064706"/>
            <a:ext cx="3855904" cy="832730"/>
          </a:xfrm>
        </p:spPr>
        <p:txBody>
          <a:bodyPr/>
          <a:lstStyle/>
          <a:p>
            <a:r>
              <a:rPr lang="en-US" sz="2000" dirty="0" smtClean="0"/>
              <a:t>Find our apps in the Google Play or iTunes stores</a:t>
            </a:r>
            <a:endParaRPr lang="en-US" sz="2000" dirty="0"/>
          </a:p>
        </p:txBody>
      </p:sp>
      <p:sp>
        <p:nvSpPr>
          <p:cNvPr id="5" name="Text Placeholder 4"/>
          <p:cNvSpPr>
            <a:spLocks noGrp="1"/>
          </p:cNvSpPr>
          <p:nvPr>
            <p:ph type="body" sz="quarter" idx="3"/>
          </p:nvPr>
        </p:nvSpPr>
        <p:spPr>
          <a:xfrm>
            <a:off x="6268598" y="1116473"/>
            <a:ext cx="2115239" cy="639762"/>
          </a:xfrm>
        </p:spPr>
        <p:txBody>
          <a:bodyPr/>
          <a:lstStyle/>
          <a:p>
            <a:r>
              <a:rPr lang="en-US" dirty="0" smtClean="0"/>
              <a:t>BROWSERS</a:t>
            </a:r>
            <a:endParaRPr lang="en-US" dirty="0"/>
          </a:p>
        </p:txBody>
      </p:sp>
      <p:sp>
        <p:nvSpPr>
          <p:cNvPr id="6" name="Content Placeholder 5"/>
          <p:cNvSpPr>
            <a:spLocks noGrp="1"/>
          </p:cNvSpPr>
          <p:nvPr>
            <p:ph sz="quarter" idx="4"/>
          </p:nvPr>
        </p:nvSpPr>
        <p:spPr>
          <a:xfrm>
            <a:off x="5673686" y="1998605"/>
            <a:ext cx="3046164" cy="777645"/>
          </a:xfrm>
        </p:spPr>
        <p:txBody>
          <a:bodyPr/>
          <a:lstStyle/>
          <a:p>
            <a:r>
              <a:rPr lang="en-US" sz="2000" dirty="0" smtClean="0"/>
              <a:t>Log in to </a:t>
            </a:r>
            <a:r>
              <a:rPr lang="en-US" sz="2000" dirty="0" err="1" smtClean="0"/>
              <a:t>Socrative</a:t>
            </a:r>
            <a:r>
              <a:rPr lang="en-US" sz="2000" dirty="0" smtClean="0"/>
              <a:t> on any internet browser.</a:t>
            </a:r>
          </a:p>
          <a:p>
            <a:endParaRPr lang="en-US" sz="2000" dirty="0"/>
          </a:p>
        </p:txBody>
      </p:sp>
      <p:pic>
        <p:nvPicPr>
          <p:cNvPr id="36866" name="Picture 54" descr="Socrative on Every Browser"/>
          <p:cNvPicPr>
            <a:picLocks noChangeAspect="1" noChangeArrowheads="1"/>
          </p:cNvPicPr>
          <p:nvPr/>
        </p:nvPicPr>
        <p:blipFill>
          <a:blip r:embed="rId2" cstate="print"/>
          <a:srcRect/>
          <a:stretch>
            <a:fillRect/>
          </a:stretch>
        </p:blipFill>
        <p:spPr bwMode="auto">
          <a:xfrm>
            <a:off x="5916747" y="3701667"/>
            <a:ext cx="3028950" cy="1924050"/>
          </a:xfrm>
          <a:prstGeom prst="rect">
            <a:avLst/>
          </a:prstGeom>
          <a:noFill/>
          <a:ln w="9525">
            <a:noFill/>
            <a:miter lim="800000"/>
            <a:headEnd/>
            <a:tailEnd/>
          </a:ln>
        </p:spPr>
      </p:pic>
      <p:pic>
        <p:nvPicPr>
          <p:cNvPr id="36867" name="Picture 51" descr="Socrative on Multiple Devices"/>
          <p:cNvPicPr>
            <a:picLocks noChangeAspect="1" noChangeArrowheads="1"/>
          </p:cNvPicPr>
          <p:nvPr/>
        </p:nvPicPr>
        <p:blipFill>
          <a:blip r:embed="rId3" cstate="print"/>
          <a:srcRect/>
          <a:stretch>
            <a:fillRect/>
          </a:stretch>
        </p:blipFill>
        <p:spPr bwMode="auto">
          <a:xfrm>
            <a:off x="1619479" y="3426246"/>
            <a:ext cx="3905250" cy="2457450"/>
          </a:xfrm>
          <a:prstGeom prst="rect">
            <a:avLst/>
          </a:prstGeom>
          <a:noFill/>
          <a:ln w="9525">
            <a:noFill/>
            <a:miter lim="800000"/>
            <a:headEnd/>
            <a:tailEnd/>
          </a:ln>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0400" cy="679938"/>
          </a:xfrm>
        </p:spPr>
        <p:txBody>
          <a:bodyPr/>
          <a:lstStyle/>
          <a:p>
            <a:r>
              <a:rPr lang="en-US" dirty="0" smtClean="0"/>
              <a:t>Enjoy the Energy of the Moment</a:t>
            </a:r>
            <a:br>
              <a:rPr lang="en-US" dirty="0" smtClean="0"/>
            </a:br>
            <a:endParaRPr lang="en-US" dirty="0"/>
          </a:p>
        </p:txBody>
      </p:sp>
      <p:sp>
        <p:nvSpPr>
          <p:cNvPr id="3" name="Content Placeholder 2"/>
          <p:cNvSpPr>
            <a:spLocks noGrp="1"/>
          </p:cNvSpPr>
          <p:nvPr>
            <p:ph idx="1"/>
          </p:nvPr>
        </p:nvSpPr>
        <p:spPr>
          <a:xfrm>
            <a:off x="1822939" y="867875"/>
            <a:ext cx="7010400" cy="1769818"/>
          </a:xfrm>
        </p:spPr>
        <p:txBody>
          <a:bodyPr/>
          <a:lstStyle/>
          <a:p>
            <a:pPr>
              <a:buNone/>
            </a:pPr>
            <a:r>
              <a:rPr lang="en-US" dirty="0" smtClean="0"/>
              <a:t>	Engage your students in fun exercises that track their performance while they're playing. Enjoy the energy of the moment and get the results sent to you by email.</a:t>
            </a:r>
          </a:p>
          <a:p>
            <a:endParaRPr lang="en-US" dirty="0"/>
          </a:p>
        </p:txBody>
      </p:sp>
      <p:pic>
        <p:nvPicPr>
          <p:cNvPr id="35842" name="Picture 4" descr="Interact with Socrative"/>
          <p:cNvPicPr>
            <a:picLocks noChangeAspect="1" noChangeArrowheads="1"/>
          </p:cNvPicPr>
          <p:nvPr/>
        </p:nvPicPr>
        <p:blipFill>
          <a:blip r:embed="rId2" cstate="print"/>
          <a:srcRect/>
          <a:stretch>
            <a:fillRect/>
          </a:stretch>
        </p:blipFill>
        <p:spPr bwMode="auto">
          <a:xfrm>
            <a:off x="2497016" y="2549769"/>
            <a:ext cx="4659922" cy="3918290"/>
          </a:xfrm>
          <a:prstGeom prst="rect">
            <a:avLst/>
          </a:prstGeom>
          <a:noFill/>
          <a:ln w="9525">
            <a:noFill/>
            <a:miter lim="800000"/>
            <a:headEnd/>
            <a:tailEnd/>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smtClean="0"/>
              <a:t>Objective</a:t>
            </a:r>
            <a:endParaRPr lang="en-US" dirty="0"/>
          </a:p>
        </p:txBody>
      </p:sp>
      <p:sp>
        <p:nvSpPr>
          <p:cNvPr id="8202" name="Rectangle 10"/>
          <p:cNvSpPr>
            <a:spLocks noGrp="1" noChangeArrowheads="1"/>
          </p:cNvSpPr>
          <p:nvPr>
            <p:ph type="body" idx="1"/>
          </p:nvPr>
        </p:nvSpPr>
        <p:spPr>
          <a:xfrm>
            <a:off x="1670538" y="1863968"/>
            <a:ext cx="7244862" cy="2479431"/>
          </a:xfrm>
          <a:noFill/>
        </p:spPr>
        <p:txBody>
          <a:bodyPr/>
          <a:lstStyle/>
          <a:p>
            <a:pPr>
              <a:buNone/>
            </a:pPr>
            <a:r>
              <a:rPr lang="en-US" sz="2800" dirty="0" smtClean="0">
                <a:solidFill>
                  <a:schemeClr val="tx1"/>
                </a:solidFill>
                <a:latin typeface="+mn-lt"/>
                <a:ea typeface="+mn-ea"/>
                <a:cs typeface="+mn-cs"/>
              </a:rPr>
              <a:t>    The </a:t>
            </a:r>
            <a:r>
              <a:rPr lang="en-US" sz="2800" dirty="0">
                <a:solidFill>
                  <a:schemeClr val="tx1"/>
                </a:solidFill>
                <a:latin typeface="+mn-lt"/>
                <a:ea typeface="+mn-ea"/>
                <a:cs typeface="+mn-cs"/>
              </a:rPr>
              <a:t>session will provide an overview </a:t>
            </a:r>
            <a:r>
              <a:rPr lang="en-US" sz="2800" dirty="0" smtClean="0">
                <a:solidFill>
                  <a:schemeClr val="tx1"/>
                </a:solidFill>
                <a:latin typeface="+mn-lt"/>
                <a:ea typeface="+mn-ea"/>
                <a:cs typeface="+mn-cs"/>
              </a:rPr>
              <a:t>of Socrative.com mobile </a:t>
            </a:r>
            <a:r>
              <a:rPr lang="en-US" sz="2800" dirty="0">
                <a:solidFill>
                  <a:schemeClr val="tx1"/>
                </a:solidFill>
                <a:latin typeface="+mn-lt"/>
                <a:ea typeface="+mn-ea"/>
                <a:cs typeface="+mn-cs"/>
              </a:rPr>
              <a:t>technology to incorporate technology in instruction, which will provide as </a:t>
            </a:r>
            <a:r>
              <a:rPr lang="en-US" sz="2800" dirty="0" smtClean="0">
                <a:solidFill>
                  <a:schemeClr val="tx1"/>
                </a:solidFill>
                <a:latin typeface="+mn-lt"/>
                <a:ea typeface="+mn-ea"/>
                <a:cs typeface="+mn-cs"/>
              </a:rPr>
              <a:t>an </a:t>
            </a:r>
            <a:r>
              <a:rPr lang="en-US" sz="2800" dirty="0">
                <a:solidFill>
                  <a:schemeClr val="tx1"/>
                </a:solidFill>
                <a:latin typeface="+mn-lt"/>
                <a:ea typeface="+mn-ea"/>
                <a:cs typeface="+mn-cs"/>
              </a:rPr>
              <a:t>assessment tool for </a:t>
            </a:r>
            <a:r>
              <a:rPr lang="en-US" sz="2800" dirty="0" smtClean="0">
                <a:solidFill>
                  <a:schemeClr val="tx1"/>
                </a:solidFill>
                <a:latin typeface="+mn-lt"/>
                <a:ea typeface="+mn-ea"/>
                <a:cs typeface="+mn-cs"/>
              </a:rPr>
              <a:t>instructors.</a:t>
            </a:r>
            <a:endParaRPr lang="en-US" sz="28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p:txBody>
          <a:bodyPr/>
          <a:lstStyle/>
          <a:p>
            <a:r>
              <a:rPr lang="en-US" dirty="0" smtClean="0"/>
              <a:t>What is </a:t>
            </a:r>
            <a:r>
              <a:rPr lang="en-US" dirty="0" err="1" smtClean="0"/>
              <a:t>Socrative</a:t>
            </a:r>
            <a:r>
              <a:rPr lang="en-US" dirty="0" smtClean="0"/>
              <a:t>?</a:t>
            </a:r>
            <a:endParaRPr lang="en-US" dirty="0"/>
          </a:p>
        </p:txBody>
      </p:sp>
      <p:sp>
        <p:nvSpPr>
          <p:cNvPr id="3083" name="Rectangle 11"/>
          <p:cNvSpPr>
            <a:spLocks noGrp="1" noChangeArrowheads="1"/>
          </p:cNvSpPr>
          <p:nvPr>
            <p:ph type="body" idx="1"/>
          </p:nvPr>
        </p:nvSpPr>
        <p:spPr>
          <a:xfrm>
            <a:off x="1822938" y="1670538"/>
            <a:ext cx="7010400" cy="3927598"/>
          </a:xfrm>
        </p:spPr>
        <p:txBody>
          <a:bodyPr/>
          <a:lstStyle/>
          <a:p>
            <a:r>
              <a:rPr lang="en-US" b="1" i="1" dirty="0" err="1">
                <a:solidFill>
                  <a:schemeClr val="tx1"/>
                </a:solidFill>
                <a:latin typeface="+mn-lt"/>
                <a:ea typeface="+mn-ea"/>
                <a:cs typeface="+mn-cs"/>
              </a:rPr>
              <a:t>Socrative</a:t>
            </a:r>
            <a:r>
              <a:rPr lang="en-US" dirty="0">
                <a:solidFill>
                  <a:schemeClr val="tx1"/>
                </a:solidFill>
                <a:latin typeface="+mn-lt"/>
                <a:ea typeface="+mn-ea"/>
                <a:cs typeface="+mn-cs"/>
              </a:rPr>
              <a:t> is a smart student response system that empowers teachers by engaging their classrooms with a series of educational exercises and games. </a:t>
            </a:r>
            <a:endParaRPr lang="en-US" dirty="0" smtClean="0">
              <a:solidFill>
                <a:schemeClr val="tx1"/>
              </a:solidFill>
              <a:latin typeface="+mn-lt"/>
              <a:ea typeface="+mn-ea"/>
              <a:cs typeface="+mn-cs"/>
            </a:endParaRPr>
          </a:p>
          <a:p>
            <a:r>
              <a:rPr lang="en-US" b="1" i="1" dirty="0" err="1" smtClean="0">
                <a:solidFill>
                  <a:schemeClr val="tx1"/>
                </a:solidFill>
                <a:latin typeface="+mn-lt"/>
                <a:ea typeface="+mn-ea"/>
                <a:cs typeface="+mn-cs"/>
              </a:rPr>
              <a:t>Socrative</a:t>
            </a:r>
            <a:r>
              <a:rPr lang="en-US" dirty="0" smtClean="0">
                <a:solidFill>
                  <a:schemeClr val="tx1"/>
                </a:solidFill>
                <a:latin typeface="+mn-lt"/>
                <a:ea typeface="+mn-ea"/>
                <a:cs typeface="+mn-cs"/>
              </a:rPr>
              <a:t> </a:t>
            </a:r>
            <a:r>
              <a:rPr lang="en-US" dirty="0">
                <a:solidFill>
                  <a:schemeClr val="tx1"/>
                </a:solidFill>
                <a:latin typeface="+mn-lt"/>
                <a:ea typeface="+mn-ea"/>
                <a:cs typeface="+mn-cs"/>
              </a:rPr>
              <a:t>apps are super simple and </a:t>
            </a:r>
            <a:r>
              <a:rPr lang="en-US" dirty="0" smtClean="0">
                <a:solidFill>
                  <a:schemeClr val="tx1"/>
                </a:solidFill>
                <a:latin typeface="+mn-lt"/>
                <a:ea typeface="+mn-ea"/>
                <a:cs typeface="+mn-cs"/>
              </a:rPr>
              <a:t>takes </a:t>
            </a:r>
            <a:r>
              <a:rPr lang="en-US" dirty="0">
                <a:solidFill>
                  <a:schemeClr val="tx1"/>
                </a:solidFill>
                <a:latin typeface="+mn-lt"/>
                <a:ea typeface="+mn-ea"/>
                <a:cs typeface="+mn-cs"/>
              </a:rPr>
              <a:t>seconds to login. </a:t>
            </a:r>
            <a:endParaRPr lang="en-US" dirty="0" smtClean="0">
              <a:solidFill>
                <a:schemeClr val="tx1"/>
              </a:solidFill>
              <a:latin typeface="+mn-lt"/>
              <a:ea typeface="+mn-ea"/>
              <a:cs typeface="+mn-cs"/>
            </a:endParaRPr>
          </a:p>
          <a:p>
            <a:r>
              <a:rPr lang="en-US" b="1" i="1" dirty="0" err="1" smtClean="0">
                <a:solidFill>
                  <a:schemeClr val="tx1"/>
                </a:solidFill>
                <a:latin typeface="+mn-lt"/>
                <a:ea typeface="+mn-ea"/>
                <a:cs typeface="+mn-cs"/>
              </a:rPr>
              <a:t>Socrative</a:t>
            </a:r>
            <a:r>
              <a:rPr lang="en-US" dirty="0" smtClean="0">
                <a:solidFill>
                  <a:schemeClr val="tx1"/>
                </a:solidFill>
                <a:latin typeface="+mn-lt"/>
                <a:ea typeface="+mn-ea"/>
                <a:cs typeface="+mn-cs"/>
              </a:rPr>
              <a:t> </a:t>
            </a:r>
            <a:r>
              <a:rPr lang="en-US" dirty="0">
                <a:solidFill>
                  <a:schemeClr val="tx1"/>
                </a:solidFill>
                <a:latin typeface="+mn-lt"/>
                <a:ea typeface="+mn-ea"/>
                <a:cs typeface="+mn-cs"/>
              </a:rPr>
              <a:t>runs on tablets, smart-phones, and </a:t>
            </a:r>
            <a:r>
              <a:rPr lang="en-US" dirty="0" smtClean="0">
                <a:solidFill>
                  <a:schemeClr val="tx1"/>
                </a:solidFill>
                <a:latin typeface="+mn-lt"/>
                <a:ea typeface="+mn-ea"/>
                <a:cs typeface="+mn-cs"/>
              </a:rPr>
              <a:t>laptops</a:t>
            </a:r>
            <a:endParaRPr lang="en-US" dirty="0">
              <a:solidFill>
                <a:schemeClr val="tx1"/>
              </a:solidFill>
              <a:latin typeface="+mn-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1494693" y="273050"/>
            <a:ext cx="4220308" cy="729273"/>
          </a:xfrm>
        </p:spPr>
        <p:txBody>
          <a:bodyPr/>
          <a:lstStyle/>
          <a:p>
            <a:r>
              <a:rPr lang="en-US" sz="3200" dirty="0" smtClean="0"/>
              <a:t>SIMPLE &amp; SMART</a:t>
            </a:r>
            <a:endParaRPr lang="en-US" sz="3200" dirty="0"/>
          </a:p>
        </p:txBody>
      </p:sp>
      <p:sp>
        <p:nvSpPr>
          <p:cNvPr id="5126" name="Rectangle 6"/>
          <p:cNvSpPr>
            <a:spLocks noGrp="1" noChangeArrowheads="1"/>
          </p:cNvSpPr>
          <p:nvPr>
            <p:ph type="body" sz="half" idx="2"/>
          </p:nvPr>
        </p:nvSpPr>
        <p:spPr>
          <a:xfrm>
            <a:off x="1951892" y="1441938"/>
            <a:ext cx="3008313" cy="4174272"/>
          </a:xfrm>
        </p:spPr>
        <p:txBody>
          <a:bodyPr/>
          <a:lstStyle/>
          <a:p>
            <a:r>
              <a:rPr lang="en-US" sz="2400" b="1" i="1" dirty="0" err="1">
                <a:solidFill>
                  <a:schemeClr val="tx1"/>
                </a:solidFill>
                <a:latin typeface="+mn-lt"/>
                <a:ea typeface="+mn-ea"/>
                <a:cs typeface="+mn-cs"/>
              </a:rPr>
              <a:t>Socrative</a:t>
            </a:r>
            <a:r>
              <a:rPr lang="en-US" sz="2400" dirty="0">
                <a:solidFill>
                  <a:schemeClr val="tx1"/>
                </a:solidFill>
                <a:latin typeface="+mn-lt"/>
                <a:ea typeface="+mn-ea"/>
                <a:cs typeface="+mn-cs"/>
              </a:rPr>
              <a:t> is a smart student response system that empowers teachers by engaging their classrooms with a series of educational exercises and games</a:t>
            </a:r>
            <a:r>
              <a:rPr lang="en-US" dirty="0">
                <a:solidFill>
                  <a:schemeClr val="tx1"/>
                </a:solidFill>
                <a:latin typeface="+mn-lt"/>
                <a:ea typeface="+mn-ea"/>
                <a:cs typeface="+mn-cs"/>
              </a:rPr>
              <a:t>.</a:t>
            </a:r>
            <a:endParaRPr lang="en-US" dirty="0"/>
          </a:p>
        </p:txBody>
      </p:sp>
      <p:pic>
        <p:nvPicPr>
          <p:cNvPr id="15" name="Picture 14" descr="Socrative Interface"/>
          <p:cNvPicPr/>
          <p:nvPr/>
        </p:nvPicPr>
        <p:blipFill>
          <a:blip r:embed="rId3" cstate="print"/>
          <a:srcRect/>
          <a:stretch>
            <a:fillRect/>
          </a:stretch>
        </p:blipFill>
        <p:spPr bwMode="auto">
          <a:xfrm>
            <a:off x="4976446" y="386863"/>
            <a:ext cx="4167553" cy="5451230"/>
          </a:xfrm>
          <a:prstGeom prst="rect">
            <a:avLst/>
          </a:prstGeom>
          <a:noFill/>
          <a:ln w="9525">
            <a:noFill/>
            <a:miter lim="800000"/>
            <a:headEnd/>
            <a:tailEnd/>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0400" cy="1981200"/>
          </a:xfrm>
        </p:spPr>
        <p:txBody>
          <a:bodyPr/>
          <a:lstStyle/>
          <a:p>
            <a:r>
              <a:rPr lang="en-US" dirty="0" smtClean="0"/>
              <a:t/>
            </a:r>
            <a:br>
              <a:rPr lang="en-US" dirty="0" smtClean="0"/>
            </a:br>
            <a:r>
              <a:rPr lang="en-US" dirty="0" smtClean="0"/>
              <a:t>ENGAGING</a:t>
            </a:r>
            <a:r>
              <a:rPr lang="en-US" dirty="0"/>
              <a:t/>
            </a:r>
            <a:br>
              <a:rPr lang="en-US" dirty="0"/>
            </a:br>
            <a:r>
              <a:rPr lang="en-US" sz="2000" dirty="0">
                <a:solidFill>
                  <a:schemeClr val="tx1"/>
                </a:solidFill>
              </a:rPr>
              <a:t>Teachers login through their device and select an activity which controls the flow of questions and games. Students simply login with their device and interact real time with the </a:t>
            </a:r>
            <a:r>
              <a:rPr lang="en-US" sz="2000" dirty="0" smtClean="0">
                <a:solidFill>
                  <a:schemeClr val="tx1"/>
                </a:solidFill>
              </a:rPr>
              <a:t>content.</a:t>
            </a:r>
            <a:r>
              <a:rPr lang="en-US" b="0" dirty="0">
                <a:solidFill>
                  <a:schemeClr val="tx1"/>
                </a:solidFill>
              </a:rPr>
              <a:t/>
            </a:r>
            <a:br>
              <a:rPr lang="en-US" b="0" dirty="0">
                <a:solidFill>
                  <a:schemeClr val="tx1"/>
                </a:solidFill>
              </a:rPr>
            </a:br>
            <a:endParaRPr lang="en-US" b="0" dirty="0">
              <a:solidFill>
                <a:schemeClr val="tx1"/>
              </a:solidFill>
            </a:endParaRPr>
          </a:p>
        </p:txBody>
      </p:sp>
      <p:pic>
        <p:nvPicPr>
          <p:cNvPr id="74754" name="Picture 60" descr="Socrative on Every Device"/>
          <p:cNvPicPr>
            <a:picLocks noChangeAspect="1" noChangeArrowheads="1"/>
          </p:cNvPicPr>
          <p:nvPr/>
        </p:nvPicPr>
        <p:blipFill>
          <a:blip r:embed="rId2" cstate="print"/>
          <a:srcRect/>
          <a:stretch>
            <a:fillRect/>
          </a:stretch>
        </p:blipFill>
        <p:spPr bwMode="auto">
          <a:xfrm>
            <a:off x="1670540" y="2409092"/>
            <a:ext cx="5908429" cy="3436042"/>
          </a:xfrm>
          <a:prstGeom prst="rect">
            <a:avLst/>
          </a:prstGeom>
          <a:noFill/>
          <a:ln w="9525">
            <a:noFill/>
            <a:miter lim="800000"/>
            <a:headEnd/>
            <a:tailEnd/>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p:txBody>
          <a:bodyPr/>
          <a:lstStyle/>
          <a:p>
            <a:r>
              <a:rPr lang="en-US" dirty="0"/>
              <a:t>REAL-TIME FORMATIVE ASSESSMENT</a:t>
            </a:r>
          </a:p>
        </p:txBody>
      </p:sp>
      <p:sp>
        <p:nvSpPr>
          <p:cNvPr id="4105" name="Rectangle 9"/>
          <p:cNvSpPr>
            <a:spLocks noGrp="1" noChangeArrowheads="1"/>
          </p:cNvSpPr>
          <p:nvPr>
            <p:ph type="body" idx="1"/>
          </p:nvPr>
        </p:nvSpPr>
        <p:spPr>
          <a:xfrm>
            <a:off x="1752600" y="1395413"/>
            <a:ext cx="7162800" cy="4572000"/>
          </a:xfrm>
        </p:spPr>
        <p:txBody>
          <a:bodyPr/>
          <a:lstStyle/>
          <a:p>
            <a:pPr algn="ctr">
              <a:buNone/>
            </a:pPr>
            <a:r>
              <a:rPr lang="en-US" dirty="0"/>
              <a:t>	</a:t>
            </a:r>
            <a:r>
              <a:rPr lang="en-US" sz="2800" dirty="0">
                <a:solidFill>
                  <a:schemeClr val="tx1"/>
                </a:solidFill>
                <a:latin typeface="+mn-lt"/>
                <a:ea typeface="+mn-ea"/>
                <a:cs typeface="+mn-cs"/>
              </a:rPr>
              <a:t>Take a snapshot of student thinking through real time formative assessment. </a:t>
            </a:r>
            <a:endParaRPr lang="en-US" sz="2800" dirty="0" smtClean="0">
              <a:solidFill>
                <a:schemeClr val="tx1"/>
              </a:solidFill>
              <a:latin typeface="+mn-lt"/>
              <a:ea typeface="+mn-ea"/>
              <a:cs typeface="+mn-cs"/>
            </a:endParaRPr>
          </a:p>
          <a:p>
            <a:r>
              <a:rPr lang="en-US" dirty="0" smtClean="0">
                <a:solidFill>
                  <a:schemeClr val="tx1"/>
                </a:solidFill>
                <a:latin typeface="+mn-lt"/>
                <a:ea typeface="+mn-ea"/>
                <a:cs typeface="+mn-cs"/>
              </a:rPr>
              <a:t>It's </a:t>
            </a:r>
            <a:r>
              <a:rPr lang="en-US" dirty="0">
                <a:solidFill>
                  <a:schemeClr val="tx1"/>
                </a:solidFill>
                <a:latin typeface="+mn-lt"/>
                <a:ea typeface="+mn-ea"/>
                <a:cs typeface="+mn-cs"/>
              </a:rPr>
              <a:t>super easy to gather responses and get whole class participation</a:t>
            </a:r>
            <a:r>
              <a:rPr lang="en-US" dirty="0" smtClean="0">
                <a:solidFill>
                  <a:schemeClr val="tx1"/>
                </a:solidFill>
                <a:latin typeface="+mn-lt"/>
                <a:ea typeface="+mn-ea"/>
                <a:cs typeface="+mn-cs"/>
              </a:rPr>
              <a:t>.</a:t>
            </a:r>
          </a:p>
          <a:p>
            <a:r>
              <a:rPr lang="en-US" dirty="0" smtClean="0">
                <a:solidFill>
                  <a:schemeClr val="tx1"/>
                </a:solidFill>
                <a:latin typeface="+mn-lt"/>
                <a:ea typeface="+mn-ea"/>
                <a:cs typeface="+mn-cs"/>
              </a:rPr>
              <a:t>Just </a:t>
            </a:r>
            <a:r>
              <a:rPr lang="en-US" dirty="0">
                <a:solidFill>
                  <a:schemeClr val="tx1"/>
                </a:solidFill>
                <a:latin typeface="+mn-lt"/>
                <a:ea typeface="+mn-ea"/>
                <a:cs typeface="+mn-cs"/>
              </a:rPr>
              <a:t>choose your question type, ask a question, and wait for </a:t>
            </a:r>
            <a:r>
              <a:rPr lang="en-US" dirty="0" smtClean="0">
                <a:solidFill>
                  <a:schemeClr val="tx1"/>
                </a:solidFill>
                <a:latin typeface="+mn-lt"/>
                <a:ea typeface="+mn-ea"/>
                <a:cs typeface="+mn-cs"/>
              </a:rPr>
              <a:t>responses:</a:t>
            </a:r>
          </a:p>
          <a:p>
            <a:pPr lvl="2">
              <a:buFont typeface="Wingdings" pitchFamily="2" charset="2"/>
              <a:buChar char="Ø"/>
            </a:pPr>
            <a:r>
              <a:rPr lang="en-US" sz="2400" dirty="0" smtClean="0"/>
              <a:t>Multiple Choice.</a:t>
            </a:r>
            <a:endParaRPr lang="en-US" sz="2400" dirty="0"/>
          </a:p>
          <a:p>
            <a:pPr lvl="2">
              <a:buFont typeface="Wingdings" pitchFamily="2" charset="2"/>
              <a:buChar char="Ø"/>
            </a:pPr>
            <a:r>
              <a:rPr lang="en-US" sz="2400" dirty="0" smtClean="0"/>
              <a:t>True or False</a:t>
            </a:r>
            <a:endParaRPr lang="en-US" sz="2400" dirty="0"/>
          </a:p>
          <a:p>
            <a:pPr lvl="2">
              <a:buFont typeface="Wingdings" pitchFamily="2" charset="2"/>
              <a:buChar char="Ø"/>
            </a:pPr>
            <a:r>
              <a:rPr lang="en-US" sz="2400" dirty="0" smtClean="0"/>
              <a:t>Short Answer</a:t>
            </a:r>
            <a:endParaRPr lang="en-US" sz="2400"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a:xfrm>
            <a:off x="1793630" y="274638"/>
            <a:ext cx="6893169" cy="1143000"/>
          </a:xfrm>
        </p:spPr>
        <p:txBody>
          <a:bodyPr/>
          <a:lstStyle/>
          <a:p>
            <a:r>
              <a:rPr lang="en-US" dirty="0" smtClean="0"/>
              <a:t>FORMATIVE ASSESSMENTS</a:t>
            </a:r>
            <a:endParaRPr lang="en-US" dirty="0"/>
          </a:p>
        </p:txBody>
      </p:sp>
      <p:sp>
        <p:nvSpPr>
          <p:cNvPr id="7176" name="Rectangle 8"/>
          <p:cNvSpPr>
            <a:spLocks noGrp="1" noChangeArrowheads="1"/>
          </p:cNvSpPr>
          <p:nvPr>
            <p:ph type="body" idx="1"/>
          </p:nvPr>
        </p:nvSpPr>
        <p:spPr>
          <a:xfrm>
            <a:off x="2708031" y="1412021"/>
            <a:ext cx="3358661" cy="639762"/>
          </a:xfrm>
        </p:spPr>
        <p:txBody>
          <a:bodyPr/>
          <a:lstStyle/>
          <a:p>
            <a:pPr algn="ctr"/>
            <a:r>
              <a:rPr lang="en-US" dirty="0" smtClean="0"/>
              <a:t>Multiple Choice</a:t>
            </a:r>
            <a:endParaRPr lang="en-US" dirty="0"/>
          </a:p>
        </p:txBody>
      </p:sp>
      <p:sp>
        <p:nvSpPr>
          <p:cNvPr id="22" name="Text Placeholder 21"/>
          <p:cNvSpPr>
            <a:spLocks noGrp="1"/>
          </p:cNvSpPr>
          <p:nvPr>
            <p:ph type="body" sz="quarter" idx="3"/>
          </p:nvPr>
        </p:nvSpPr>
        <p:spPr>
          <a:xfrm>
            <a:off x="5823194" y="2373923"/>
            <a:ext cx="3074621" cy="2368305"/>
          </a:xfrm>
        </p:spPr>
        <p:txBody>
          <a:bodyPr/>
          <a:lstStyle/>
          <a:p>
            <a:r>
              <a:rPr lang="en-US" sz="2000" dirty="0"/>
              <a:t>Present students with a MC question and see the results populate the bar chart as students select their answer.</a:t>
            </a:r>
          </a:p>
          <a:p>
            <a:endParaRPr lang="en-US" sz="2000" i="1" dirty="0"/>
          </a:p>
        </p:txBody>
      </p:sp>
      <p:pic>
        <p:nvPicPr>
          <p:cNvPr id="7177" name="Picture 63" descr="Socrative Loaded on an iPhone"/>
          <p:cNvPicPr>
            <a:picLocks noChangeAspect="1" noChangeArrowheads="1"/>
          </p:cNvPicPr>
          <p:nvPr/>
        </p:nvPicPr>
        <p:blipFill>
          <a:blip r:embed="rId3" cstate="print"/>
          <a:srcRect/>
          <a:stretch>
            <a:fillRect/>
          </a:stretch>
        </p:blipFill>
        <p:spPr bwMode="auto">
          <a:xfrm>
            <a:off x="1863968" y="2602524"/>
            <a:ext cx="3675185" cy="3869244"/>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828800" y="327392"/>
            <a:ext cx="6858000" cy="1143000"/>
          </a:xfrm>
        </p:spPr>
        <p:txBody>
          <a:bodyPr/>
          <a:lstStyle/>
          <a:p>
            <a:r>
              <a:rPr lang="en-US" dirty="0"/>
              <a:t>TRUE OR FALSE</a:t>
            </a:r>
          </a:p>
        </p:txBody>
      </p:sp>
      <p:sp>
        <p:nvSpPr>
          <p:cNvPr id="69635" name="Rectangle 3"/>
          <p:cNvSpPr>
            <a:spLocks noGrp="1" noChangeArrowheads="1"/>
          </p:cNvSpPr>
          <p:nvPr>
            <p:ph type="body" idx="1"/>
          </p:nvPr>
        </p:nvSpPr>
        <p:spPr>
          <a:noFill/>
        </p:spPr>
        <p:txBody>
          <a:bodyPr/>
          <a:lstStyle/>
          <a:p>
            <a:pPr lvl="1">
              <a:buFont typeface="Wingdings" pitchFamily="2" charset="2"/>
              <a:buNone/>
            </a:pPr>
            <a:r>
              <a:rPr lang="en-US" dirty="0"/>
              <a:t>	</a:t>
            </a:r>
          </a:p>
        </p:txBody>
      </p:sp>
      <p:sp>
        <p:nvSpPr>
          <p:cNvPr id="10" name="Content Placeholder 9"/>
          <p:cNvSpPr>
            <a:spLocks noGrp="1"/>
          </p:cNvSpPr>
          <p:nvPr>
            <p:ph sz="quarter" idx="4"/>
          </p:nvPr>
        </p:nvSpPr>
        <p:spPr>
          <a:xfrm>
            <a:off x="5046785" y="2174875"/>
            <a:ext cx="3640015" cy="1746494"/>
          </a:xfrm>
        </p:spPr>
        <p:txBody>
          <a:bodyPr/>
          <a:lstStyle/>
          <a:p>
            <a:pPr>
              <a:buNone/>
            </a:pPr>
            <a:r>
              <a:rPr lang="en-US" dirty="0" smtClean="0">
                <a:solidFill>
                  <a:schemeClr val="tx1"/>
                </a:solidFill>
                <a:latin typeface="+mn-lt"/>
                <a:ea typeface="+mn-ea"/>
                <a:cs typeface="+mn-cs"/>
              </a:rPr>
              <a:t>	Ask </a:t>
            </a:r>
            <a:r>
              <a:rPr lang="en-US" dirty="0">
                <a:solidFill>
                  <a:schemeClr val="tx1"/>
                </a:solidFill>
                <a:latin typeface="+mn-lt"/>
                <a:ea typeface="+mn-ea"/>
                <a:cs typeface="+mn-cs"/>
              </a:rPr>
              <a:t>a T/F question, see </a:t>
            </a:r>
            <a:r>
              <a:rPr lang="en-US" dirty="0" smtClean="0">
                <a:solidFill>
                  <a:schemeClr val="tx1"/>
                </a:solidFill>
                <a:latin typeface="+mn-lt"/>
                <a:ea typeface="+mn-ea"/>
                <a:cs typeface="+mn-cs"/>
              </a:rPr>
              <a:t>the results</a:t>
            </a:r>
            <a:r>
              <a:rPr lang="en-US" dirty="0">
                <a:solidFill>
                  <a:schemeClr val="tx1"/>
                </a:solidFill>
                <a:latin typeface="+mn-lt"/>
                <a:ea typeface="+mn-ea"/>
                <a:cs typeface="+mn-cs"/>
              </a:rPr>
              <a:t>, and discuss the choices as they </a:t>
            </a:r>
            <a:r>
              <a:rPr lang="en-US" dirty="0" smtClean="0">
                <a:solidFill>
                  <a:schemeClr val="tx1"/>
                </a:solidFill>
                <a:latin typeface="+mn-lt"/>
                <a:ea typeface="+mn-ea"/>
                <a:cs typeface="+mn-cs"/>
              </a:rPr>
              <a:t>come.</a:t>
            </a:r>
            <a:endParaRPr lang="en-US" dirty="0"/>
          </a:p>
        </p:txBody>
      </p:sp>
      <p:sp>
        <p:nvSpPr>
          <p:cNvPr id="69636" name="Text Box 4"/>
          <p:cNvSpPr txBox="1">
            <a:spLocks noChangeArrowheads="1"/>
          </p:cNvSpPr>
          <p:nvPr/>
        </p:nvSpPr>
        <p:spPr bwMode="auto">
          <a:xfrm>
            <a:off x="6605588" y="223838"/>
            <a:ext cx="2139950" cy="366712"/>
          </a:xfrm>
          <a:prstGeom prst="rect">
            <a:avLst/>
          </a:prstGeom>
          <a:noFill/>
          <a:ln w="9525">
            <a:noFill/>
            <a:miter lim="800000"/>
            <a:headEnd/>
            <a:tailEnd/>
          </a:ln>
          <a:effectLst/>
        </p:spPr>
        <p:txBody>
          <a:bodyPr>
            <a:spAutoFit/>
          </a:bodyPr>
          <a:lstStyle/>
          <a:p>
            <a:pPr eaLnBrk="0" hangingPunct="0">
              <a:lnSpc>
                <a:spcPct val="100000"/>
              </a:lnSpc>
              <a:spcBef>
                <a:spcPct val="0"/>
              </a:spcBef>
            </a:pPr>
            <a:endParaRPr lang="en-US"/>
          </a:p>
        </p:txBody>
      </p:sp>
      <p:pic>
        <p:nvPicPr>
          <p:cNvPr id="69638" name="Picture 66" descr="Socrative True/False Questions"/>
          <p:cNvPicPr>
            <a:picLocks noChangeAspect="1" noChangeArrowheads="1"/>
          </p:cNvPicPr>
          <p:nvPr/>
        </p:nvPicPr>
        <p:blipFill>
          <a:blip r:embed="rId3" cstate="print"/>
          <a:srcRect/>
          <a:stretch>
            <a:fillRect/>
          </a:stretch>
        </p:blipFill>
        <p:spPr bwMode="auto">
          <a:xfrm>
            <a:off x="1811215" y="1705706"/>
            <a:ext cx="3358662" cy="458958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 name="Rectangle 10"/>
          <p:cNvSpPr>
            <a:spLocks noGrp="1" noChangeArrowheads="1"/>
          </p:cNvSpPr>
          <p:nvPr>
            <p:ph type="title"/>
          </p:nvPr>
        </p:nvSpPr>
        <p:spPr>
          <a:xfrm>
            <a:off x="1752600" y="304800"/>
            <a:ext cx="3593123" cy="838200"/>
          </a:xfrm>
        </p:spPr>
        <p:txBody>
          <a:bodyPr/>
          <a:lstStyle/>
          <a:p>
            <a:r>
              <a:rPr lang="en-US" dirty="0"/>
              <a:t>SHORT ANSWER</a:t>
            </a:r>
          </a:p>
        </p:txBody>
      </p:sp>
      <p:sp>
        <p:nvSpPr>
          <p:cNvPr id="6155" name="Rectangle 11"/>
          <p:cNvSpPr>
            <a:spLocks noGrp="1" noChangeArrowheads="1"/>
          </p:cNvSpPr>
          <p:nvPr>
            <p:ph type="body" idx="1"/>
          </p:nvPr>
        </p:nvSpPr>
        <p:spPr>
          <a:xfrm>
            <a:off x="1735016" y="1835029"/>
            <a:ext cx="7010400" cy="1699479"/>
          </a:xfrm>
        </p:spPr>
        <p:txBody>
          <a:bodyPr/>
          <a:lstStyle/>
          <a:p>
            <a:pPr>
              <a:buNone/>
            </a:pPr>
            <a:r>
              <a:rPr lang="en-US" dirty="0" smtClean="0">
                <a:solidFill>
                  <a:schemeClr val="tx1"/>
                </a:solidFill>
                <a:latin typeface="+mn-lt"/>
                <a:ea typeface="+mn-ea"/>
                <a:cs typeface="+mn-cs"/>
              </a:rPr>
              <a:t>    </a:t>
            </a:r>
            <a:r>
              <a:rPr lang="en-US" b="1" dirty="0" smtClean="0">
                <a:solidFill>
                  <a:schemeClr val="tx1"/>
                </a:solidFill>
                <a:latin typeface="+mn-lt"/>
                <a:ea typeface="+mn-ea"/>
                <a:cs typeface="+mn-cs"/>
              </a:rPr>
              <a:t>Gather </a:t>
            </a:r>
            <a:r>
              <a:rPr lang="en-US" b="1" dirty="0">
                <a:solidFill>
                  <a:schemeClr val="tx1"/>
                </a:solidFill>
                <a:latin typeface="+mn-lt"/>
                <a:ea typeface="+mn-ea"/>
                <a:cs typeface="+mn-cs"/>
              </a:rPr>
              <a:t>open ended responses to any question you ask. Instantly project the student responses and then let students vote on the content</a:t>
            </a:r>
            <a:r>
              <a:rPr lang="en-US" b="1" dirty="0" smtClean="0">
                <a:solidFill>
                  <a:schemeClr val="tx1"/>
                </a:solidFill>
                <a:latin typeface="+mn-lt"/>
                <a:ea typeface="+mn-ea"/>
                <a:cs typeface="+mn-cs"/>
              </a:rPr>
              <a:t>.</a:t>
            </a:r>
            <a:endParaRPr lang="en-US" b="1" dirty="0">
              <a:solidFill>
                <a:schemeClr val="tx1"/>
              </a:solidFill>
              <a:latin typeface="+mn-lt"/>
              <a:ea typeface="+mn-ea"/>
              <a:cs typeface="+mn-cs"/>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lassroom expectations">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Classroom expectations</Template>
  <TotalTime>555</TotalTime>
  <Words>348</Words>
  <Application>Microsoft Office PowerPoint</Application>
  <PresentationFormat>On-screen Show (4:3)</PresentationFormat>
  <Paragraphs>55</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Classroom expectations</vt:lpstr>
      <vt:lpstr>Integrated Mobile-Friendly Learning Activities to Enhance Your Instruction </vt:lpstr>
      <vt:lpstr>Objective</vt:lpstr>
      <vt:lpstr>What is Socrative?</vt:lpstr>
      <vt:lpstr>SIMPLE &amp; SMART</vt:lpstr>
      <vt:lpstr> ENGAGING Teachers login through their device and select an activity which controls the flow of questions and games. Students simply login with their device and interact real time with the content. </vt:lpstr>
      <vt:lpstr>REAL-TIME FORMATIVE ASSESSMENT</vt:lpstr>
      <vt:lpstr>FORMATIVE ASSESSMENTS</vt:lpstr>
      <vt:lpstr>TRUE OR FALSE</vt:lpstr>
      <vt:lpstr>SHORT ANSWER</vt:lpstr>
      <vt:lpstr>EXIT TICKETS</vt:lpstr>
      <vt:lpstr>   ASSESSMENT</vt:lpstr>
      <vt:lpstr>Create Your Own Questions in Minutes </vt:lpstr>
      <vt:lpstr>NO NEED TO PREP</vt:lpstr>
      <vt:lpstr>     Works With All Web-Enabled Devices </vt:lpstr>
      <vt:lpstr>Enjoy the Energy of the Moment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Mobile-Friendly Learning Activities to Enhance Your Instruction</dc:title>
  <dc:creator>Owner</dc:creator>
  <cp:lastModifiedBy>ServUS</cp:lastModifiedBy>
  <cp:revision>13</cp:revision>
  <dcterms:created xsi:type="dcterms:W3CDTF">2014-03-05T01:59:11Z</dcterms:created>
  <dcterms:modified xsi:type="dcterms:W3CDTF">2015-10-09T15:53:52Z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