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F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F531B-30DE-6C40-A5FD-638AD8516C72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78679-B1A5-684E-9ABF-A05D1C3CF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7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8679-B1A5-684E-9ABF-A05D1C3CF7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BA956E-DBA4-2E46-97AA-6EA97E4EDAE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C99054B-1986-634F-AC28-0CB6B52CC4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illian.stoodley@montgomerycolleg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94545" y="1705213"/>
            <a:ext cx="5648623" cy="1204306"/>
          </a:xfrm>
        </p:spPr>
        <p:txBody>
          <a:bodyPr/>
          <a:lstStyle/>
          <a:p>
            <a:pPr algn="ctr"/>
            <a:r>
              <a:rPr lang="mr-IN" dirty="0">
                <a:solidFill>
                  <a:schemeClr val="tx1"/>
                </a:solidFill>
              </a:rPr>
              <a:t>…</a:t>
            </a:r>
            <a:r>
              <a:rPr lang="en-US" dirty="0">
                <a:solidFill>
                  <a:schemeClr val="tx1"/>
                </a:solidFill>
              </a:rPr>
              <a:t>But Rods will Teach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Them 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992" y="4512537"/>
            <a:ext cx="6400800" cy="1121344"/>
          </a:xfrm>
        </p:spPr>
        <p:txBody>
          <a:bodyPr>
            <a:normAutofit/>
          </a:bodyPr>
          <a:lstStyle/>
          <a:p>
            <a:r>
              <a:rPr lang="en-US" sz="2000" dirty="0"/>
              <a:t>The Cuisenaire rod as an ESOL teaching tool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9452" y="6235205"/>
            <a:ext cx="252550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Gillian Stoodley</a:t>
            </a:r>
          </a:p>
        </p:txBody>
      </p:sp>
    </p:spTree>
    <p:extLst>
      <p:ext uri="{BB962C8B-B14F-4D97-AF65-F5344CB8AC3E}">
        <p14:creationId xmlns:p14="http://schemas.microsoft.com/office/powerpoint/2010/main" val="121794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1218" y="484094"/>
            <a:ext cx="7556313" cy="1116106"/>
          </a:xfrm>
        </p:spPr>
        <p:txBody>
          <a:bodyPr/>
          <a:lstStyle/>
          <a:p>
            <a:pPr algn="ctr"/>
            <a:r>
              <a:rPr lang="en-US" sz="3000" i="1" dirty="0"/>
              <a:t>A Brief History of </a:t>
            </a:r>
            <a:r>
              <a:rPr lang="en-US" sz="3000" i="1" dirty="0" err="1"/>
              <a:t>Manipulatives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48815"/>
            <a:ext cx="7520940" cy="357984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/>
              <a:t>Modes of Learning</a:t>
            </a:r>
          </a:p>
          <a:p>
            <a:pPr>
              <a:buFont typeface="Arial"/>
              <a:buChar char="•"/>
            </a:pPr>
            <a:r>
              <a:rPr lang="en-US" sz="2000" dirty="0" err="1"/>
              <a:t>Manipulatives</a:t>
            </a:r>
            <a:r>
              <a:rPr lang="en-US" sz="2000" dirty="0"/>
              <a:t> easily incorporate visual and kinesthetic learning into a classroom</a:t>
            </a:r>
          </a:p>
          <a:p>
            <a:pPr>
              <a:buFont typeface="Arial"/>
              <a:buChar char="•"/>
            </a:pPr>
            <a:r>
              <a:rPr lang="en-US" sz="2000" dirty="0"/>
              <a:t>Replace the abstract</a:t>
            </a:r>
          </a:p>
          <a:p>
            <a:pPr>
              <a:buFont typeface="Arial"/>
              <a:buChar char="•"/>
            </a:pPr>
            <a:r>
              <a:rPr lang="en-US" sz="2000" dirty="0"/>
              <a:t>A very famous manipulative: The Cuisenaire Rod</a:t>
            </a:r>
          </a:p>
          <a:p>
            <a:pPr lvl="3">
              <a:buFont typeface="Arial"/>
              <a:buChar char="•"/>
            </a:pPr>
            <a:r>
              <a:rPr lang="en-US" sz="2000" dirty="0"/>
              <a:t>Created as a mathematics tool</a:t>
            </a:r>
          </a:p>
          <a:p>
            <a:pPr lvl="3">
              <a:buFont typeface="Arial"/>
              <a:buChar char="•"/>
            </a:pPr>
            <a:r>
              <a:rPr lang="en-US" sz="2000" dirty="0"/>
              <a:t>Allows very young students to work with principles of fractions and algebra without ever talking about those things</a:t>
            </a:r>
          </a:p>
          <a:p>
            <a:pPr lvl="5">
              <a:buFont typeface="Arial"/>
              <a:buChar char="•"/>
            </a:pPr>
            <a:r>
              <a:rPr lang="en-US" sz="1800" dirty="0"/>
              <a:t>“Making Trains”</a:t>
            </a:r>
          </a:p>
          <a:p>
            <a:pPr marL="466344" lvl="3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3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13045"/>
          </a:xfrm>
        </p:spPr>
        <p:txBody>
          <a:bodyPr/>
          <a:lstStyle/>
          <a:p>
            <a:r>
              <a:rPr lang="en-US" sz="3000" i="1" dirty="0"/>
              <a:t>Basic Cuisenaire Rod Math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8832"/>
            <a:ext cx="7556313" cy="3843903"/>
          </a:xfrm>
        </p:spPr>
        <p:txBody>
          <a:bodyPr>
            <a:noAutofit/>
          </a:bodyPr>
          <a:lstStyle/>
          <a:p>
            <a:r>
              <a:rPr lang="en-US" sz="1600" dirty="0"/>
              <a:t>Laura made a train with the Cuisenaire rods. </a:t>
            </a:r>
            <a:br>
              <a:rPr lang="en-US" sz="1600" dirty="0"/>
            </a:br>
            <a:r>
              <a:rPr lang="en-US" sz="1600" dirty="0"/>
              <a:t>Her train was made from three rods which were all different colors. </a:t>
            </a:r>
            <a:br>
              <a:rPr lang="en-US" sz="1600" dirty="0"/>
            </a:br>
            <a:r>
              <a:rPr lang="en-US" sz="1600" dirty="0"/>
              <a:t>It was the same length as three pink rods: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Laura's train looked like this: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Can you make a different train, the same length as Laura's, with three rods which are all different colors?</a:t>
            </a:r>
          </a:p>
          <a:p>
            <a:r>
              <a:rPr lang="en-US" sz="1600" dirty="0"/>
              <a:t>Can you make one the same length using no colors that Laura used? </a:t>
            </a:r>
          </a:p>
          <a:p>
            <a:r>
              <a:rPr lang="en-US" sz="1600" dirty="0"/>
              <a:t>Rob made a train that was the same length as Laura's using four differently colored rods. How did he do it?</a:t>
            </a:r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961" y="2250142"/>
            <a:ext cx="5545635" cy="489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961" y="3226982"/>
            <a:ext cx="5545635" cy="4811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3129" y="5914680"/>
            <a:ext cx="81750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/>
            <a:r>
              <a:rPr lang="en-US" dirty="0"/>
              <a:t>Question: What are some hands-on items you use in your classroom?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3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2" y="486579"/>
            <a:ext cx="7699443" cy="1116106"/>
          </a:xfrm>
        </p:spPr>
        <p:txBody>
          <a:bodyPr/>
          <a:lstStyle/>
          <a:p>
            <a:r>
              <a:rPr lang="en-US" sz="2800" i="1" dirty="0"/>
              <a:t>The Cuisenaire Rod in The ESL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04" y="1602685"/>
            <a:ext cx="7520940" cy="357984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dirty="0"/>
              <a:t>Easy for the teacher.  A huge number of activities in one bag/box.</a:t>
            </a:r>
          </a:p>
          <a:p>
            <a:pPr>
              <a:buFont typeface="Arial"/>
              <a:buChar char="•"/>
            </a:pPr>
            <a:r>
              <a:rPr lang="en-US" dirty="0"/>
              <a:t>Multiple uses</a:t>
            </a:r>
          </a:p>
          <a:p>
            <a:pPr lvl="2">
              <a:buFont typeface="Arial"/>
              <a:buChar char="•"/>
            </a:pPr>
            <a:r>
              <a:rPr lang="en-US" dirty="0"/>
              <a:t>As a quick, easily adjustable device to teach certain grammar elements</a:t>
            </a:r>
          </a:p>
          <a:p>
            <a:pPr lvl="2">
              <a:buFont typeface="Arial"/>
              <a:buChar char="•"/>
            </a:pPr>
            <a:r>
              <a:rPr lang="en-US" dirty="0"/>
              <a:t>As a “blank slate” to bring students’ lives and experiences into the classroom</a:t>
            </a:r>
          </a:p>
          <a:p>
            <a:pPr lvl="2">
              <a:buFont typeface="Arial"/>
              <a:buChar char="•"/>
            </a:pPr>
            <a:r>
              <a:rPr lang="en-US" dirty="0"/>
              <a:t>In a similar way to its math use: A visual representation of abstract elements</a:t>
            </a:r>
          </a:p>
        </p:txBody>
      </p:sp>
    </p:spTree>
    <p:extLst>
      <p:ext uri="{BB962C8B-B14F-4D97-AF65-F5344CB8AC3E}">
        <p14:creationId xmlns:p14="http://schemas.microsoft.com/office/powerpoint/2010/main" val="391424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71578" y="457214"/>
            <a:ext cx="7556313" cy="1116106"/>
          </a:xfrm>
        </p:spPr>
        <p:txBody>
          <a:bodyPr/>
          <a:lstStyle/>
          <a:p>
            <a:pPr algn="ctr"/>
            <a:r>
              <a:rPr lang="en-US" sz="3000" i="1" dirty="0"/>
              <a:t>The Rod as Primary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94278"/>
            <a:ext cx="7520940" cy="2505188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600" dirty="0"/>
              <a:t>Comparatives and Superlative</a:t>
            </a:r>
          </a:p>
          <a:p>
            <a:pPr>
              <a:buFont typeface="Arial"/>
              <a:buChar char="•"/>
            </a:pPr>
            <a:r>
              <a:rPr lang="en-US" sz="2600" dirty="0"/>
              <a:t>Prepositions of Place and Locations</a:t>
            </a:r>
          </a:p>
          <a:p>
            <a:pPr>
              <a:buFont typeface="Arial"/>
              <a:buChar char="•"/>
            </a:pPr>
            <a:r>
              <a:rPr lang="en-US" sz="2600" dirty="0"/>
              <a:t>Clarifying and confirming language</a:t>
            </a:r>
          </a:p>
          <a:p>
            <a:pPr>
              <a:buFont typeface="Arial"/>
              <a:buChar char="•"/>
            </a:pPr>
            <a:r>
              <a:rPr lang="en-US" sz="2600" dirty="0"/>
              <a:t>Complex sentences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rgbClr val="663366"/>
                </a:solidFill>
              </a:rPr>
              <a:t>The 3-Sentence Challenge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2960" y="1369367"/>
            <a:ext cx="691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merican Typewriter"/>
                <a:cs typeface="American Typewriter"/>
              </a:rPr>
              <a:t>“A rod is a rod that interacts with other rods”</a:t>
            </a:r>
          </a:p>
        </p:txBody>
      </p:sp>
    </p:spTree>
    <p:extLst>
      <p:ext uri="{BB962C8B-B14F-4D97-AF65-F5344CB8AC3E}">
        <p14:creationId xmlns:p14="http://schemas.microsoft.com/office/powerpoint/2010/main" val="210521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The Rod as Tabula Rasa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07976"/>
            <a:ext cx="7520940" cy="4311307"/>
          </a:xfrm>
        </p:spPr>
        <p:txBody>
          <a:bodyPr>
            <a:no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/>
              <a:t>“One can be anything”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/>
              <a:t>Storytelling</a:t>
            </a:r>
          </a:p>
          <a:p>
            <a:pPr marL="573786" lvl="3" indent="-285750">
              <a:lnSpc>
                <a:spcPct val="130000"/>
              </a:lnSpc>
              <a:buFont typeface="Arial"/>
              <a:buChar char="•"/>
            </a:pPr>
            <a:r>
              <a:rPr lang="en-US" dirty="0"/>
              <a:t>Manipulating verb forms or grammar tenses</a:t>
            </a:r>
          </a:p>
          <a:p>
            <a:pPr marL="802386" lvl="4" indent="-28575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“I am walking”/”You walked”</a:t>
            </a:r>
          </a:p>
          <a:p>
            <a:pPr marL="116586" lvl="1" indent="-285750">
              <a:lnSpc>
                <a:spcPct val="130000"/>
              </a:lnSpc>
              <a:buFont typeface="Arial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rgbClr val="595959"/>
                </a:solidFill>
              </a:rPr>
              <a:t>Encouraging creativity: 10 details in a 3x5</a:t>
            </a:r>
          </a:p>
          <a:p>
            <a:pPr marL="116586" lvl="2" indent="-285750">
              <a:lnSpc>
                <a:spcPct val="130000"/>
              </a:lnSpc>
              <a:buSzPct val="70000"/>
              <a:buFont typeface="Arial"/>
              <a:buChar char="•"/>
            </a:pPr>
            <a:r>
              <a:rPr lang="en-US" sz="2000" dirty="0">
                <a:solidFill>
                  <a:srgbClr val="595959"/>
                </a:solidFill>
              </a:rPr>
              <a:t>Personalization and expression of ideas</a:t>
            </a:r>
          </a:p>
          <a:p>
            <a:pPr marL="1037336" lvl="5" indent="-285750">
              <a:lnSpc>
                <a:spcPct val="130000"/>
              </a:lnSpc>
              <a:buSzPct val="70000"/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Scenes from the heart</a:t>
            </a:r>
            <a:endParaRPr lang="en-US" sz="1200" dirty="0">
              <a:solidFill>
                <a:schemeClr val="accent1"/>
              </a:solidFill>
            </a:endParaRPr>
          </a:p>
          <a:p>
            <a:pPr marL="116586" lvl="2" indent="-285750">
              <a:lnSpc>
                <a:spcPct val="130000"/>
              </a:lnSpc>
              <a:buSzPct val="70000"/>
              <a:buFont typeface="Arial"/>
              <a:buChar char="•"/>
            </a:pPr>
            <a:r>
              <a:rPr lang="en-US" sz="2000" dirty="0">
                <a:solidFill>
                  <a:srgbClr val="595959"/>
                </a:solidFill>
              </a:rPr>
              <a:t>Interrogation and answering</a:t>
            </a:r>
            <a:endParaRPr lang="en-US" sz="1400" dirty="0">
              <a:solidFill>
                <a:srgbClr val="595959"/>
              </a:solidFill>
            </a:endParaRPr>
          </a:p>
          <a:p>
            <a:pPr marL="1037336" lvl="5" indent="-285750">
              <a:lnSpc>
                <a:spcPct val="130000"/>
              </a:lnSpc>
              <a:buSzPct val="70000"/>
              <a:buFont typeface="Arial"/>
              <a:buChar char="•"/>
            </a:pPr>
            <a:r>
              <a:rPr lang="en-US" dirty="0">
                <a:solidFill>
                  <a:srgbClr val="663366"/>
                </a:solidFill>
              </a:rPr>
              <a:t>The Mysterious Seven</a:t>
            </a:r>
          </a:p>
          <a:p>
            <a:endParaRPr lang="en-US" dirty="0"/>
          </a:p>
          <a:p>
            <a:pPr marL="802386" lvl="4" indent="-285750">
              <a:lnSpc>
                <a:spcPct val="130000"/>
              </a:lnSpc>
              <a:buFont typeface="Arial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345186" lvl="2" indent="-285750">
              <a:lnSpc>
                <a:spcPct val="130000"/>
              </a:lnSpc>
              <a:buFont typeface="Arial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6977" y="1175629"/>
            <a:ext cx="76669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  <a:latin typeface="Bodoni Ornaments"/>
                <a:cs typeface="Bodoni Ornaments"/>
              </a:rPr>
              <a:t>“A rod can be anything”</a:t>
            </a:r>
          </a:p>
          <a:p>
            <a:pPr algn="ctr"/>
            <a:r>
              <a:rPr lang="en-US" sz="1600" dirty="0">
                <a:cs typeface="Bodoni Ornaments"/>
              </a:rPr>
              <a:t>(A rod can be anything)</a:t>
            </a:r>
          </a:p>
        </p:txBody>
      </p:sp>
    </p:spTree>
    <p:extLst>
      <p:ext uri="{BB962C8B-B14F-4D97-AF65-F5344CB8AC3E}">
        <p14:creationId xmlns:p14="http://schemas.microsoft.com/office/powerpoint/2010/main" val="146096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93774"/>
            <a:ext cx="7556313" cy="1116106"/>
          </a:xfrm>
        </p:spPr>
        <p:txBody>
          <a:bodyPr/>
          <a:lstStyle/>
          <a:p>
            <a:r>
              <a:rPr lang="en-US" sz="3000" i="1" dirty="0"/>
              <a:t>The Rod as a Tool Show the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01288"/>
            <a:ext cx="7520940" cy="2534387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b="0" dirty="0"/>
              <a:t>Similar to how Making Trains presents algebraic concepts to elementary school students</a:t>
            </a:r>
          </a:p>
          <a:p>
            <a:pPr>
              <a:buFont typeface="Arial"/>
              <a:buChar char="•"/>
            </a:pPr>
            <a:r>
              <a:rPr lang="en-US" b="0" dirty="0"/>
              <a:t>Mapping sentences using rods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rgbClr val="663366"/>
                </a:solidFill>
              </a:rPr>
              <a:t>Rearranging elements of a sentence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rgbClr val="663366"/>
                </a:solidFill>
              </a:rPr>
              <a:t>Let’s make it right!</a:t>
            </a:r>
          </a:p>
          <a:p>
            <a:pPr>
              <a:buFont typeface="Arial"/>
              <a:buChar char="•"/>
            </a:pPr>
            <a:r>
              <a:rPr lang="en-US" b="0" dirty="0"/>
              <a:t>Silent error correction</a:t>
            </a:r>
          </a:p>
          <a:p>
            <a:pPr>
              <a:buFont typeface="Arial"/>
              <a:buChar char="•"/>
            </a:pPr>
            <a:r>
              <a:rPr lang="en-US" b="0" dirty="0"/>
              <a:t>Pronunciation and minimal pair practice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rgbClr val="663366"/>
                </a:solidFill>
              </a:rPr>
              <a:t>Color/Vowel Chart Pairing</a:t>
            </a:r>
          </a:p>
          <a:p>
            <a:pPr>
              <a:buFont typeface="Arial"/>
              <a:buChar char="•"/>
            </a:pPr>
            <a:endParaRPr lang="en-US" b="0" dirty="0"/>
          </a:p>
          <a:p>
            <a:pPr>
              <a:buFont typeface="Arial"/>
              <a:buChar char="•"/>
            </a:pPr>
            <a:endParaRPr lang="en-US" b="0" dirty="0"/>
          </a:p>
          <a:p>
            <a:pPr>
              <a:buFont typeface="Arial"/>
              <a:buChar char="•"/>
            </a:pP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899909" y="1470291"/>
            <a:ext cx="8554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/>
              <a:t>“</a:t>
            </a:r>
            <a:r>
              <a:rPr lang="en-US" sz="1600" i="1" dirty="0">
                <a:solidFill>
                  <a:srgbClr val="FF0000"/>
                </a:solidFill>
              </a:rPr>
              <a:t>Gerunds</a:t>
            </a:r>
            <a:r>
              <a:rPr lang="en-US" sz="1600" i="1" dirty="0"/>
              <a:t> are red - </a:t>
            </a:r>
            <a:r>
              <a:rPr lang="en-US" sz="1600" i="1" dirty="0">
                <a:solidFill>
                  <a:srgbClr val="3366FF"/>
                </a:solidFill>
              </a:rPr>
              <a:t>Modals</a:t>
            </a:r>
            <a:r>
              <a:rPr lang="en-US" sz="1600" i="1" dirty="0"/>
              <a:t> are blue </a:t>
            </a:r>
            <a:r>
              <a:rPr lang="mr-IN" sz="1600" i="1" dirty="0"/>
              <a:t>–</a:t>
            </a:r>
            <a:r>
              <a:rPr lang="en-US" sz="1600" i="1" dirty="0"/>
              <a:t> </a:t>
            </a:r>
          </a:p>
          <a:p>
            <a:pPr lvl="0"/>
            <a:r>
              <a:rPr lang="en-US" sz="1600" i="1" dirty="0">
                <a:solidFill>
                  <a:srgbClr val="5DFF7A"/>
                </a:solidFill>
              </a:rPr>
              <a:t>Adjectives</a:t>
            </a:r>
            <a:r>
              <a:rPr lang="en-US" sz="1600" i="1" dirty="0"/>
              <a:t> are green - And </a:t>
            </a:r>
            <a:r>
              <a:rPr lang="en-US" sz="1600" i="1" dirty="0">
                <a:solidFill>
                  <a:srgbClr val="008000"/>
                </a:solidFill>
              </a:rPr>
              <a:t>subjects </a:t>
            </a:r>
            <a:r>
              <a:rPr lang="en-US" sz="1600" i="1" dirty="0"/>
              <a:t>are too!”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028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Thank you and Goodbye!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25100"/>
            <a:ext cx="755631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algn="ctr"/>
            <a:r>
              <a:rPr lang="en-US" sz="2400" dirty="0"/>
              <a:t>Feel free to email </a:t>
            </a:r>
            <a:r>
              <a:rPr lang="en-US" sz="2400" dirty="0">
                <a:hlinkClick r:id="rId2"/>
              </a:rPr>
              <a:t>gillian.stoodley@montgomerycollege.edu</a:t>
            </a:r>
            <a:r>
              <a:rPr lang="en-US" sz="2400" dirty="0"/>
              <a:t> if you have any questions</a:t>
            </a:r>
          </a:p>
        </p:txBody>
      </p:sp>
    </p:spTree>
    <p:extLst>
      <p:ext uri="{BB962C8B-B14F-4D97-AF65-F5344CB8AC3E}">
        <p14:creationId xmlns:p14="http://schemas.microsoft.com/office/powerpoint/2010/main" val="232283964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373</TotalTime>
  <Words>351</Words>
  <Application>Microsoft Macintosh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American Typewriter</vt:lpstr>
      <vt:lpstr>Arial</vt:lpstr>
      <vt:lpstr>Bodoni Ornaments</vt:lpstr>
      <vt:lpstr>Calibri</vt:lpstr>
      <vt:lpstr>Rockwell</vt:lpstr>
      <vt:lpstr>Wingdings</vt:lpstr>
      <vt:lpstr>Advantage</vt:lpstr>
      <vt:lpstr>…But Rods will Teach  Them English</vt:lpstr>
      <vt:lpstr>A Brief History of Manipulatives</vt:lpstr>
      <vt:lpstr>Basic Cuisenaire Rod Math Exercise</vt:lpstr>
      <vt:lpstr>The Cuisenaire Rod in The ESL Classroom</vt:lpstr>
      <vt:lpstr>The Rod as Primary Target</vt:lpstr>
      <vt:lpstr>The Rod as Tabula Rasa</vt:lpstr>
      <vt:lpstr>The Rod as a Tool Show the Abstract</vt:lpstr>
      <vt:lpstr>Thank you and Goodbye!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…But Rods will Teach Them English</dc:title>
  <dc:creator>Gillian Stoodley</dc:creator>
  <cp:lastModifiedBy>Angela</cp:lastModifiedBy>
  <cp:revision>17</cp:revision>
  <dcterms:created xsi:type="dcterms:W3CDTF">2019-02-20T20:10:50Z</dcterms:created>
  <dcterms:modified xsi:type="dcterms:W3CDTF">2019-02-23T02:56:50Z</dcterms:modified>
</cp:coreProperties>
</file>