
<file path=[Content_Types].xml><?xml version="1.0" encoding="utf-8"?>
<Types xmlns="http://schemas.openxmlformats.org/package/2006/content-types">
  <Default Extension="jfif" ContentType="image/png"/>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8" r:id="rId2"/>
    <p:sldId id="260" r:id="rId3"/>
    <p:sldId id="270" r:id="rId4"/>
    <p:sldId id="272" r:id="rId5"/>
    <p:sldId id="275" r:id="rId6"/>
    <p:sldId id="274" r:id="rId7"/>
    <p:sldId id="276" r:id="rId8"/>
    <p:sldId id="278" r:id="rId9"/>
    <p:sldId id="277" r:id="rId10"/>
    <p:sldId id="279" r:id="rId11"/>
    <p:sldId id="280" r:id="rId12"/>
    <p:sldId id="27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858" y="72"/>
      </p:cViewPr>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18/5/colors/Iconchunking_colored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dk2">
        <a:alpha val="0"/>
      </a:schemeClr>
    </dgm:fillClrLst>
    <dgm:linClrLst meth="repeat">
      <a:schemeClr val="dk2">
        <a:alpha val="0"/>
      </a:schemeClr>
    </dgm:linClrLst>
    <dgm:effectClrLst/>
    <dgm:txLinClrLst/>
    <dgm:txFillClrLst meth="repeat">
      <a:schemeClr val="dk2"/>
    </dgm:txFillClrLst>
    <dgm:txEffectClrLst/>
  </dgm:styleLbl>
</dgm:colorsDef>
</file>

<file path=ppt/diagrams/data1.xml><?xml version="1.0" encoding="utf-8"?>
<dgm:dataModel xmlns:dgm="http://schemas.openxmlformats.org/drawingml/2006/diagram" xmlns:a="http://schemas.openxmlformats.org/drawingml/2006/main">
  <dgm:ptLst>
    <dgm:pt modelId="{129030B8-69C7-428D-A40F-D23DF7F01AB8}" type="doc">
      <dgm:prSet loTypeId="urn:microsoft.com/office/officeart/2018/5/layout/IconCircleLabelList" loCatId="icon" qsTypeId="urn:microsoft.com/office/officeart/2005/8/quickstyle/simple1" qsCatId="simple" csTypeId="urn:microsoft.com/office/officeart/2018/5/colors/Iconchunking_coloredtext_accent0_3" csCatId="mainScheme" phldr="1"/>
      <dgm:spPr/>
      <dgm:t>
        <a:bodyPr/>
        <a:lstStyle/>
        <a:p>
          <a:endParaRPr lang="en-US"/>
        </a:p>
      </dgm:t>
    </dgm:pt>
    <dgm:pt modelId="{6D07AB10-AA1D-40B5-9CA9-90CB95E277D2}">
      <dgm:prSet/>
      <dgm:spPr/>
      <dgm:t>
        <a:bodyPr/>
        <a:lstStyle/>
        <a:p>
          <a:pPr>
            <a:defRPr cap="all"/>
          </a:pPr>
          <a:r>
            <a:rPr lang="en-US" dirty="0"/>
            <a:t>Learning Styles </a:t>
          </a:r>
        </a:p>
      </dgm:t>
    </dgm:pt>
    <dgm:pt modelId="{FB72D898-858F-4276-95D1-CB6CD2CA1A81}" type="parTrans" cxnId="{8EE6AF1D-E9DE-4E2A-88D2-15405CFA48B5}">
      <dgm:prSet/>
      <dgm:spPr/>
      <dgm:t>
        <a:bodyPr/>
        <a:lstStyle/>
        <a:p>
          <a:endParaRPr lang="en-US"/>
        </a:p>
      </dgm:t>
    </dgm:pt>
    <dgm:pt modelId="{7BC2E13B-6AD4-4A16-BAEA-BF7E6DA00242}" type="sibTrans" cxnId="{8EE6AF1D-E9DE-4E2A-88D2-15405CFA48B5}">
      <dgm:prSet/>
      <dgm:spPr/>
      <dgm:t>
        <a:bodyPr/>
        <a:lstStyle/>
        <a:p>
          <a:endParaRPr lang="en-US"/>
        </a:p>
      </dgm:t>
    </dgm:pt>
    <dgm:pt modelId="{434F5738-4A11-4860-B930-30BBF9AF1092}">
      <dgm:prSet/>
      <dgm:spPr/>
      <dgm:t>
        <a:bodyPr/>
        <a:lstStyle/>
        <a:p>
          <a:pPr>
            <a:defRPr cap="all"/>
          </a:pPr>
          <a:r>
            <a:rPr lang="en-US" dirty="0"/>
            <a:t>Technological Approach</a:t>
          </a:r>
        </a:p>
      </dgm:t>
    </dgm:pt>
    <dgm:pt modelId="{5F53424B-5E2A-45F4-91C2-94586AE8E542}" type="parTrans" cxnId="{3E257EBE-FCD5-4AD4-B3BD-E71F84B8F7F2}">
      <dgm:prSet/>
      <dgm:spPr/>
      <dgm:t>
        <a:bodyPr/>
        <a:lstStyle/>
        <a:p>
          <a:endParaRPr lang="en-US"/>
        </a:p>
      </dgm:t>
    </dgm:pt>
    <dgm:pt modelId="{10CB2A22-033C-4030-ADB9-D13DDC52EB92}" type="sibTrans" cxnId="{3E257EBE-FCD5-4AD4-B3BD-E71F84B8F7F2}">
      <dgm:prSet/>
      <dgm:spPr/>
      <dgm:t>
        <a:bodyPr/>
        <a:lstStyle/>
        <a:p>
          <a:endParaRPr lang="en-US"/>
        </a:p>
      </dgm:t>
    </dgm:pt>
    <dgm:pt modelId="{ADFDA15B-AF10-4DC3-B482-5370B539BBDE}">
      <dgm:prSet/>
      <dgm:spPr/>
      <dgm:t>
        <a:bodyPr/>
        <a:lstStyle/>
        <a:p>
          <a:pPr>
            <a:defRPr cap="all"/>
          </a:pPr>
          <a:r>
            <a:rPr lang="en-US" dirty="0"/>
            <a:t>Technological Resources</a:t>
          </a:r>
        </a:p>
      </dgm:t>
    </dgm:pt>
    <dgm:pt modelId="{CEAF1E88-287E-4814-B75B-059BB6FE26E8}" type="parTrans" cxnId="{11BE10C5-500E-4A66-B19C-74658DF460D0}">
      <dgm:prSet/>
      <dgm:spPr/>
      <dgm:t>
        <a:bodyPr/>
        <a:lstStyle/>
        <a:p>
          <a:endParaRPr lang="en-US"/>
        </a:p>
      </dgm:t>
    </dgm:pt>
    <dgm:pt modelId="{24C638FC-E3CD-4B66-A835-2B8346365435}" type="sibTrans" cxnId="{11BE10C5-500E-4A66-B19C-74658DF460D0}">
      <dgm:prSet/>
      <dgm:spPr/>
      <dgm:t>
        <a:bodyPr/>
        <a:lstStyle/>
        <a:p>
          <a:endParaRPr lang="en-US"/>
        </a:p>
      </dgm:t>
    </dgm:pt>
    <dgm:pt modelId="{873228C5-C5A3-4E0D-9BE4-9FF323236C0D}">
      <dgm:prSet/>
      <dgm:spPr/>
      <dgm:t>
        <a:bodyPr/>
        <a:lstStyle/>
        <a:p>
          <a:pPr>
            <a:defRPr cap="all"/>
          </a:pPr>
          <a:r>
            <a:rPr lang="en-US" dirty="0"/>
            <a:t>Understanding Universal Design for  Learning</a:t>
          </a:r>
        </a:p>
        <a:p>
          <a:pPr>
            <a:defRPr cap="all"/>
          </a:pPr>
          <a:r>
            <a:rPr lang="en-US" dirty="0"/>
            <a:t>(UDL)</a:t>
          </a:r>
        </a:p>
        <a:p>
          <a:pPr>
            <a:defRPr cap="all"/>
          </a:pPr>
          <a:r>
            <a:rPr lang="en-US" dirty="0"/>
            <a:t> </a:t>
          </a:r>
        </a:p>
      </dgm:t>
    </dgm:pt>
    <dgm:pt modelId="{8B730D8A-E976-4DE1-8476-1932F2C010BB}" type="parTrans" cxnId="{0AE21A22-B524-4087-AF85-D41D51ED9983}">
      <dgm:prSet/>
      <dgm:spPr/>
      <dgm:t>
        <a:bodyPr/>
        <a:lstStyle/>
        <a:p>
          <a:endParaRPr lang="en-US"/>
        </a:p>
      </dgm:t>
    </dgm:pt>
    <dgm:pt modelId="{85B4CBCF-5031-4321-A8E1-6B9B9CF20110}" type="sibTrans" cxnId="{0AE21A22-B524-4087-AF85-D41D51ED9983}">
      <dgm:prSet/>
      <dgm:spPr/>
      <dgm:t>
        <a:bodyPr/>
        <a:lstStyle/>
        <a:p>
          <a:endParaRPr lang="en-US"/>
        </a:p>
      </dgm:t>
    </dgm:pt>
    <dgm:pt modelId="{8E7C3735-27DE-495A-B4DE-EFB9814F8A48}">
      <dgm:prSet/>
      <dgm:spPr/>
      <dgm:t>
        <a:bodyPr/>
        <a:lstStyle/>
        <a:p>
          <a:pPr>
            <a:defRPr cap="all"/>
          </a:pPr>
          <a:r>
            <a:rPr lang="en-US" dirty="0"/>
            <a:t>Applying UDL with continuing education curriculum</a:t>
          </a:r>
        </a:p>
      </dgm:t>
    </dgm:pt>
    <dgm:pt modelId="{977F5AB4-3AB8-4B94-BFE5-F8F2F311C141}" type="parTrans" cxnId="{CF7A41A0-A236-4EAB-95CD-7C8836E129E4}">
      <dgm:prSet/>
      <dgm:spPr/>
      <dgm:t>
        <a:bodyPr/>
        <a:lstStyle/>
        <a:p>
          <a:endParaRPr lang="en-US"/>
        </a:p>
      </dgm:t>
    </dgm:pt>
    <dgm:pt modelId="{38E68DF8-D0C2-4C4A-A2EC-052097E0323E}" type="sibTrans" cxnId="{CF7A41A0-A236-4EAB-95CD-7C8836E129E4}">
      <dgm:prSet/>
      <dgm:spPr/>
      <dgm:t>
        <a:bodyPr/>
        <a:lstStyle/>
        <a:p>
          <a:endParaRPr lang="en-US"/>
        </a:p>
      </dgm:t>
    </dgm:pt>
    <dgm:pt modelId="{4C9867E8-E38F-4908-B2AE-C6073BF31D80}">
      <dgm:prSet/>
      <dgm:spPr/>
      <dgm:t>
        <a:bodyPr/>
        <a:lstStyle/>
        <a:p>
          <a:pPr>
            <a:defRPr cap="all"/>
          </a:pPr>
          <a:r>
            <a:rPr lang="en-US" dirty="0"/>
            <a:t>Partnership between UDL and technology</a:t>
          </a:r>
        </a:p>
      </dgm:t>
    </dgm:pt>
    <dgm:pt modelId="{2EB6DF6E-289B-44AA-82FD-3C13832520F7}" type="parTrans" cxnId="{02E74588-D4D9-484D-93B7-9676F2A1ECEE}">
      <dgm:prSet/>
      <dgm:spPr/>
      <dgm:t>
        <a:bodyPr/>
        <a:lstStyle/>
        <a:p>
          <a:endParaRPr lang="en-US"/>
        </a:p>
      </dgm:t>
    </dgm:pt>
    <dgm:pt modelId="{52663C1A-B967-4A65-A7A2-A4B1AF6F87B3}" type="sibTrans" cxnId="{02E74588-D4D9-484D-93B7-9676F2A1ECEE}">
      <dgm:prSet/>
      <dgm:spPr/>
      <dgm:t>
        <a:bodyPr/>
        <a:lstStyle/>
        <a:p>
          <a:endParaRPr lang="en-US"/>
        </a:p>
      </dgm:t>
    </dgm:pt>
    <dgm:pt modelId="{4CA2FD1F-8D1B-4BC1-AD18-F4684E719670}" type="pres">
      <dgm:prSet presAssocID="{129030B8-69C7-428D-A40F-D23DF7F01AB8}" presName="root" presStyleCnt="0">
        <dgm:presLayoutVars>
          <dgm:dir/>
          <dgm:resizeHandles val="exact"/>
        </dgm:presLayoutVars>
      </dgm:prSet>
      <dgm:spPr/>
    </dgm:pt>
    <dgm:pt modelId="{0830FD82-3F90-45CD-82B3-F33BD4055C94}" type="pres">
      <dgm:prSet presAssocID="{6D07AB10-AA1D-40B5-9CA9-90CB95E277D2}" presName="compNode" presStyleCnt="0"/>
      <dgm:spPr/>
    </dgm:pt>
    <dgm:pt modelId="{18A68A44-B9F4-405D-A43D-999A26E4848E}" type="pres">
      <dgm:prSet presAssocID="{6D07AB10-AA1D-40B5-9CA9-90CB95E277D2}" presName="iconBgRect" presStyleLbl="bgShp" presStyleIdx="0" presStyleCnt="6"/>
      <dgm:spPr/>
    </dgm:pt>
    <dgm:pt modelId="{894376F9-AB06-4CC7-9DC5-9033635A90E1}" type="pres">
      <dgm:prSet presAssocID="{6D07AB10-AA1D-40B5-9CA9-90CB95E277D2}"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C3658CA1-D626-4025-8066-A2F780D31C24}" type="pres">
      <dgm:prSet presAssocID="{6D07AB10-AA1D-40B5-9CA9-90CB95E277D2}" presName="spaceRect" presStyleCnt="0"/>
      <dgm:spPr/>
    </dgm:pt>
    <dgm:pt modelId="{49D037CE-35AA-4844-8D9B-5A3008780BEE}" type="pres">
      <dgm:prSet presAssocID="{6D07AB10-AA1D-40B5-9CA9-90CB95E277D2}" presName="textRect" presStyleLbl="revTx" presStyleIdx="0" presStyleCnt="6">
        <dgm:presLayoutVars>
          <dgm:chMax val="1"/>
          <dgm:chPref val="1"/>
        </dgm:presLayoutVars>
      </dgm:prSet>
      <dgm:spPr/>
    </dgm:pt>
    <dgm:pt modelId="{5A2AA0E3-8C60-4AF2-8478-14156AFEFF51}" type="pres">
      <dgm:prSet presAssocID="{7BC2E13B-6AD4-4A16-BAEA-BF7E6DA00242}" presName="sibTrans" presStyleCnt="0"/>
      <dgm:spPr/>
    </dgm:pt>
    <dgm:pt modelId="{A0352288-7AAE-4F08-9879-B43744374F4A}" type="pres">
      <dgm:prSet presAssocID="{434F5738-4A11-4860-B930-30BBF9AF1092}" presName="compNode" presStyleCnt="0"/>
      <dgm:spPr/>
    </dgm:pt>
    <dgm:pt modelId="{C120537B-1FCB-46ED-BE1A-3A062E19E8AA}" type="pres">
      <dgm:prSet presAssocID="{434F5738-4A11-4860-B930-30BBF9AF1092}" presName="iconBgRect" presStyleLbl="bgShp" presStyleIdx="1" presStyleCnt="6"/>
      <dgm:spPr/>
    </dgm:pt>
    <dgm:pt modelId="{6A353642-A30A-4CB6-8CE4-71B077AC8AC1}" type="pres">
      <dgm:prSet presAssocID="{434F5738-4A11-4860-B930-30BBF9AF1092}"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mputer"/>
        </a:ext>
      </dgm:extLst>
    </dgm:pt>
    <dgm:pt modelId="{C3AD438B-F8BE-49F4-9D51-3115DFE14DDB}" type="pres">
      <dgm:prSet presAssocID="{434F5738-4A11-4860-B930-30BBF9AF1092}" presName="spaceRect" presStyleCnt="0"/>
      <dgm:spPr/>
    </dgm:pt>
    <dgm:pt modelId="{4B891711-AB85-4EAE-BF47-560C58F0D449}" type="pres">
      <dgm:prSet presAssocID="{434F5738-4A11-4860-B930-30BBF9AF1092}" presName="textRect" presStyleLbl="revTx" presStyleIdx="1" presStyleCnt="6">
        <dgm:presLayoutVars>
          <dgm:chMax val="1"/>
          <dgm:chPref val="1"/>
        </dgm:presLayoutVars>
      </dgm:prSet>
      <dgm:spPr/>
    </dgm:pt>
    <dgm:pt modelId="{C66008FD-D9B8-45EB-849D-B9873F78ABEF}" type="pres">
      <dgm:prSet presAssocID="{10CB2A22-033C-4030-ADB9-D13DDC52EB92}" presName="sibTrans" presStyleCnt="0"/>
      <dgm:spPr/>
    </dgm:pt>
    <dgm:pt modelId="{8CCDF75F-8C1B-44A5-9AA3-BEA495561717}" type="pres">
      <dgm:prSet presAssocID="{ADFDA15B-AF10-4DC3-B482-5370B539BBDE}" presName="compNode" presStyleCnt="0"/>
      <dgm:spPr/>
    </dgm:pt>
    <dgm:pt modelId="{44E2A4FC-2761-4350-816E-888206F7A49C}" type="pres">
      <dgm:prSet presAssocID="{ADFDA15B-AF10-4DC3-B482-5370B539BBDE}" presName="iconBgRect" presStyleLbl="bgShp" presStyleIdx="2" presStyleCnt="6"/>
      <dgm:spPr/>
    </dgm:pt>
    <dgm:pt modelId="{060B2923-9559-4A77-BC0B-6962BC8B7A6E}" type="pres">
      <dgm:prSet presAssocID="{ADFDA15B-AF10-4DC3-B482-5370B539BBDE}"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aptop"/>
        </a:ext>
      </dgm:extLst>
    </dgm:pt>
    <dgm:pt modelId="{AC40BF95-1031-46A6-BD64-1DCC189FFAF9}" type="pres">
      <dgm:prSet presAssocID="{ADFDA15B-AF10-4DC3-B482-5370B539BBDE}" presName="spaceRect" presStyleCnt="0"/>
      <dgm:spPr/>
    </dgm:pt>
    <dgm:pt modelId="{CA52B4CB-61FF-40C7-8D32-47FD4E16DC8E}" type="pres">
      <dgm:prSet presAssocID="{ADFDA15B-AF10-4DC3-B482-5370B539BBDE}" presName="textRect" presStyleLbl="revTx" presStyleIdx="2" presStyleCnt="6">
        <dgm:presLayoutVars>
          <dgm:chMax val="1"/>
          <dgm:chPref val="1"/>
        </dgm:presLayoutVars>
      </dgm:prSet>
      <dgm:spPr/>
    </dgm:pt>
    <dgm:pt modelId="{CE4890E9-9EC4-4ABD-9EAA-DF7B57AAB9A0}" type="pres">
      <dgm:prSet presAssocID="{24C638FC-E3CD-4B66-A835-2B8346365435}" presName="sibTrans" presStyleCnt="0"/>
      <dgm:spPr/>
    </dgm:pt>
    <dgm:pt modelId="{0B4DA63A-A2A3-471A-9CD5-1AEBACAB97BE}" type="pres">
      <dgm:prSet presAssocID="{873228C5-C5A3-4E0D-9BE4-9FF323236C0D}" presName="compNode" presStyleCnt="0"/>
      <dgm:spPr/>
    </dgm:pt>
    <dgm:pt modelId="{CA1A87B3-9248-412E-9999-B6E8E426302A}" type="pres">
      <dgm:prSet presAssocID="{873228C5-C5A3-4E0D-9BE4-9FF323236C0D}" presName="iconBgRect" presStyleLbl="bgShp" presStyleIdx="3" presStyleCnt="6"/>
      <dgm:spPr/>
    </dgm:pt>
    <dgm:pt modelId="{821A6FF8-DD42-4693-A0FB-3C71AAB99585}" type="pres">
      <dgm:prSet presAssocID="{873228C5-C5A3-4E0D-9BE4-9FF323236C0D}"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ight Bulb and Gear"/>
        </a:ext>
      </dgm:extLst>
    </dgm:pt>
    <dgm:pt modelId="{C195B46F-8B45-4D84-BF75-4172916D62E1}" type="pres">
      <dgm:prSet presAssocID="{873228C5-C5A3-4E0D-9BE4-9FF323236C0D}" presName="spaceRect" presStyleCnt="0"/>
      <dgm:spPr/>
    </dgm:pt>
    <dgm:pt modelId="{3F7A1D11-18F0-4986-9E6C-51950EFE3A0C}" type="pres">
      <dgm:prSet presAssocID="{873228C5-C5A3-4E0D-9BE4-9FF323236C0D}" presName="textRect" presStyleLbl="revTx" presStyleIdx="3" presStyleCnt="6">
        <dgm:presLayoutVars>
          <dgm:chMax val="1"/>
          <dgm:chPref val="1"/>
        </dgm:presLayoutVars>
      </dgm:prSet>
      <dgm:spPr/>
    </dgm:pt>
    <dgm:pt modelId="{6E8FB862-7A8A-404D-B554-76E0A0DA67DF}" type="pres">
      <dgm:prSet presAssocID="{85B4CBCF-5031-4321-A8E1-6B9B9CF20110}" presName="sibTrans" presStyleCnt="0"/>
      <dgm:spPr/>
    </dgm:pt>
    <dgm:pt modelId="{927D0A8B-0744-435E-B130-2B318875F828}" type="pres">
      <dgm:prSet presAssocID="{8E7C3735-27DE-495A-B4DE-EFB9814F8A48}" presName="compNode" presStyleCnt="0"/>
      <dgm:spPr/>
    </dgm:pt>
    <dgm:pt modelId="{9CC86832-A9A4-43C8-A98C-5E2BA1787FCA}" type="pres">
      <dgm:prSet presAssocID="{8E7C3735-27DE-495A-B4DE-EFB9814F8A48}" presName="iconBgRect" presStyleLbl="bgShp" presStyleIdx="4" presStyleCnt="6"/>
      <dgm:spPr/>
    </dgm:pt>
    <dgm:pt modelId="{DC2A0787-376F-499F-B4C0-F19261312C23}" type="pres">
      <dgm:prSet presAssocID="{8E7C3735-27DE-495A-B4DE-EFB9814F8A48}"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ooks"/>
        </a:ext>
      </dgm:extLst>
    </dgm:pt>
    <dgm:pt modelId="{F8914E19-0C4E-4DB4-85DD-A3D3ED726335}" type="pres">
      <dgm:prSet presAssocID="{8E7C3735-27DE-495A-B4DE-EFB9814F8A48}" presName="spaceRect" presStyleCnt="0"/>
      <dgm:spPr/>
    </dgm:pt>
    <dgm:pt modelId="{7EA4119B-573E-4590-BE2B-54FB1989BB7A}" type="pres">
      <dgm:prSet presAssocID="{8E7C3735-27DE-495A-B4DE-EFB9814F8A48}" presName="textRect" presStyleLbl="revTx" presStyleIdx="4" presStyleCnt="6">
        <dgm:presLayoutVars>
          <dgm:chMax val="1"/>
          <dgm:chPref val="1"/>
        </dgm:presLayoutVars>
      </dgm:prSet>
      <dgm:spPr/>
    </dgm:pt>
    <dgm:pt modelId="{92F9E3B1-2757-4003-9988-C055564791C7}" type="pres">
      <dgm:prSet presAssocID="{38E68DF8-D0C2-4C4A-A2EC-052097E0323E}" presName="sibTrans" presStyleCnt="0"/>
      <dgm:spPr/>
    </dgm:pt>
    <dgm:pt modelId="{6F51A510-7045-42AE-95C1-2C3D6CDBAD73}" type="pres">
      <dgm:prSet presAssocID="{4C9867E8-E38F-4908-B2AE-C6073BF31D80}" presName="compNode" presStyleCnt="0"/>
      <dgm:spPr/>
    </dgm:pt>
    <dgm:pt modelId="{8B596F2B-FD09-499A-99B5-88543C2D8C57}" type="pres">
      <dgm:prSet presAssocID="{4C9867E8-E38F-4908-B2AE-C6073BF31D80}" presName="iconBgRect" presStyleLbl="bgShp" presStyleIdx="5" presStyleCnt="6"/>
      <dgm:spPr/>
    </dgm:pt>
    <dgm:pt modelId="{DF745D88-2E9C-483D-BA6A-750AF396CF2F}" type="pres">
      <dgm:prSet presAssocID="{4C9867E8-E38F-4908-B2AE-C6073BF31D80}"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Processor"/>
        </a:ext>
      </dgm:extLst>
    </dgm:pt>
    <dgm:pt modelId="{0778306F-D0EF-44BB-A7B2-74B9890BFE50}" type="pres">
      <dgm:prSet presAssocID="{4C9867E8-E38F-4908-B2AE-C6073BF31D80}" presName="spaceRect" presStyleCnt="0"/>
      <dgm:spPr/>
    </dgm:pt>
    <dgm:pt modelId="{ED492D96-12BB-4A6F-A95A-A628846B770B}" type="pres">
      <dgm:prSet presAssocID="{4C9867E8-E38F-4908-B2AE-C6073BF31D80}" presName="textRect" presStyleLbl="revTx" presStyleIdx="5" presStyleCnt="6">
        <dgm:presLayoutVars>
          <dgm:chMax val="1"/>
          <dgm:chPref val="1"/>
        </dgm:presLayoutVars>
      </dgm:prSet>
      <dgm:spPr/>
    </dgm:pt>
  </dgm:ptLst>
  <dgm:cxnLst>
    <dgm:cxn modelId="{7EA45C0D-93B5-47C9-A466-5F7321F63EEB}" type="presOf" srcId="{6D07AB10-AA1D-40B5-9CA9-90CB95E277D2}" destId="{49D037CE-35AA-4844-8D9B-5A3008780BEE}" srcOrd="0" destOrd="0" presId="urn:microsoft.com/office/officeart/2018/5/layout/IconCircleLabelList"/>
    <dgm:cxn modelId="{8EE6AF1D-E9DE-4E2A-88D2-15405CFA48B5}" srcId="{129030B8-69C7-428D-A40F-D23DF7F01AB8}" destId="{6D07AB10-AA1D-40B5-9CA9-90CB95E277D2}" srcOrd="0" destOrd="0" parTransId="{FB72D898-858F-4276-95D1-CB6CD2CA1A81}" sibTransId="{7BC2E13B-6AD4-4A16-BAEA-BF7E6DA00242}"/>
    <dgm:cxn modelId="{2A1CD41E-590C-466C-8187-C1C200EC2293}" type="presOf" srcId="{434F5738-4A11-4860-B930-30BBF9AF1092}" destId="{4B891711-AB85-4EAE-BF47-560C58F0D449}" srcOrd="0" destOrd="0" presId="urn:microsoft.com/office/officeart/2018/5/layout/IconCircleLabelList"/>
    <dgm:cxn modelId="{0AE21A22-B524-4087-AF85-D41D51ED9983}" srcId="{129030B8-69C7-428D-A40F-D23DF7F01AB8}" destId="{873228C5-C5A3-4E0D-9BE4-9FF323236C0D}" srcOrd="3" destOrd="0" parTransId="{8B730D8A-E976-4DE1-8476-1932F2C010BB}" sibTransId="{85B4CBCF-5031-4321-A8E1-6B9B9CF20110}"/>
    <dgm:cxn modelId="{B2B6D36D-0875-4539-BA39-767C14E1819F}" type="presOf" srcId="{873228C5-C5A3-4E0D-9BE4-9FF323236C0D}" destId="{3F7A1D11-18F0-4986-9E6C-51950EFE3A0C}" srcOrd="0" destOrd="0" presId="urn:microsoft.com/office/officeart/2018/5/layout/IconCircleLabelList"/>
    <dgm:cxn modelId="{02E74588-D4D9-484D-93B7-9676F2A1ECEE}" srcId="{129030B8-69C7-428D-A40F-D23DF7F01AB8}" destId="{4C9867E8-E38F-4908-B2AE-C6073BF31D80}" srcOrd="5" destOrd="0" parTransId="{2EB6DF6E-289B-44AA-82FD-3C13832520F7}" sibTransId="{52663C1A-B967-4A65-A7A2-A4B1AF6F87B3}"/>
    <dgm:cxn modelId="{5AE94A93-464C-4716-9F7F-7C02F6510C68}" type="presOf" srcId="{ADFDA15B-AF10-4DC3-B482-5370B539BBDE}" destId="{CA52B4CB-61FF-40C7-8D32-47FD4E16DC8E}" srcOrd="0" destOrd="0" presId="urn:microsoft.com/office/officeart/2018/5/layout/IconCircleLabelList"/>
    <dgm:cxn modelId="{8BDED796-D6A3-4203-958A-795BDD10D619}" type="presOf" srcId="{4C9867E8-E38F-4908-B2AE-C6073BF31D80}" destId="{ED492D96-12BB-4A6F-A95A-A628846B770B}" srcOrd="0" destOrd="0" presId="urn:microsoft.com/office/officeart/2018/5/layout/IconCircleLabelList"/>
    <dgm:cxn modelId="{CF7A41A0-A236-4EAB-95CD-7C8836E129E4}" srcId="{129030B8-69C7-428D-A40F-D23DF7F01AB8}" destId="{8E7C3735-27DE-495A-B4DE-EFB9814F8A48}" srcOrd="4" destOrd="0" parTransId="{977F5AB4-3AB8-4B94-BFE5-F8F2F311C141}" sibTransId="{38E68DF8-D0C2-4C4A-A2EC-052097E0323E}"/>
    <dgm:cxn modelId="{8CD688B9-039C-46DD-BF50-5CF2914D51D1}" type="presOf" srcId="{129030B8-69C7-428D-A40F-D23DF7F01AB8}" destId="{4CA2FD1F-8D1B-4BC1-AD18-F4684E719670}" srcOrd="0" destOrd="0" presId="urn:microsoft.com/office/officeart/2018/5/layout/IconCircleLabelList"/>
    <dgm:cxn modelId="{3E257EBE-FCD5-4AD4-B3BD-E71F84B8F7F2}" srcId="{129030B8-69C7-428D-A40F-D23DF7F01AB8}" destId="{434F5738-4A11-4860-B930-30BBF9AF1092}" srcOrd="1" destOrd="0" parTransId="{5F53424B-5E2A-45F4-91C2-94586AE8E542}" sibTransId="{10CB2A22-033C-4030-ADB9-D13DDC52EB92}"/>
    <dgm:cxn modelId="{9C9253C4-0BD6-42BA-95DA-6DEB2D1DA00C}" type="presOf" srcId="{8E7C3735-27DE-495A-B4DE-EFB9814F8A48}" destId="{7EA4119B-573E-4590-BE2B-54FB1989BB7A}" srcOrd="0" destOrd="0" presId="urn:microsoft.com/office/officeart/2018/5/layout/IconCircleLabelList"/>
    <dgm:cxn modelId="{11BE10C5-500E-4A66-B19C-74658DF460D0}" srcId="{129030B8-69C7-428D-A40F-D23DF7F01AB8}" destId="{ADFDA15B-AF10-4DC3-B482-5370B539BBDE}" srcOrd="2" destOrd="0" parTransId="{CEAF1E88-287E-4814-B75B-059BB6FE26E8}" sibTransId="{24C638FC-E3CD-4B66-A835-2B8346365435}"/>
    <dgm:cxn modelId="{E084394C-26D9-4710-87BB-88514B0FE3FB}" type="presParOf" srcId="{4CA2FD1F-8D1B-4BC1-AD18-F4684E719670}" destId="{0830FD82-3F90-45CD-82B3-F33BD4055C94}" srcOrd="0" destOrd="0" presId="urn:microsoft.com/office/officeart/2018/5/layout/IconCircleLabelList"/>
    <dgm:cxn modelId="{EDEAC1FD-0229-4DD7-9741-0BDDC0C01735}" type="presParOf" srcId="{0830FD82-3F90-45CD-82B3-F33BD4055C94}" destId="{18A68A44-B9F4-405D-A43D-999A26E4848E}" srcOrd="0" destOrd="0" presId="urn:microsoft.com/office/officeart/2018/5/layout/IconCircleLabelList"/>
    <dgm:cxn modelId="{9C20D6FE-11A6-4E7D-A42E-BBE174910704}" type="presParOf" srcId="{0830FD82-3F90-45CD-82B3-F33BD4055C94}" destId="{894376F9-AB06-4CC7-9DC5-9033635A90E1}" srcOrd="1" destOrd="0" presId="urn:microsoft.com/office/officeart/2018/5/layout/IconCircleLabelList"/>
    <dgm:cxn modelId="{B774FF25-8515-4114-960D-00AD626F620F}" type="presParOf" srcId="{0830FD82-3F90-45CD-82B3-F33BD4055C94}" destId="{C3658CA1-D626-4025-8066-A2F780D31C24}" srcOrd="2" destOrd="0" presId="urn:microsoft.com/office/officeart/2018/5/layout/IconCircleLabelList"/>
    <dgm:cxn modelId="{8F80AE55-5CF1-44AF-99AA-35A047817EF0}" type="presParOf" srcId="{0830FD82-3F90-45CD-82B3-F33BD4055C94}" destId="{49D037CE-35AA-4844-8D9B-5A3008780BEE}" srcOrd="3" destOrd="0" presId="urn:microsoft.com/office/officeart/2018/5/layout/IconCircleLabelList"/>
    <dgm:cxn modelId="{A9EE8A29-EBB2-4F9D-81A6-8C747FB35E4A}" type="presParOf" srcId="{4CA2FD1F-8D1B-4BC1-AD18-F4684E719670}" destId="{5A2AA0E3-8C60-4AF2-8478-14156AFEFF51}" srcOrd="1" destOrd="0" presId="urn:microsoft.com/office/officeart/2018/5/layout/IconCircleLabelList"/>
    <dgm:cxn modelId="{D97D1926-FE54-4436-902C-32C9670B7B7E}" type="presParOf" srcId="{4CA2FD1F-8D1B-4BC1-AD18-F4684E719670}" destId="{A0352288-7AAE-4F08-9879-B43744374F4A}" srcOrd="2" destOrd="0" presId="urn:microsoft.com/office/officeart/2018/5/layout/IconCircleLabelList"/>
    <dgm:cxn modelId="{E7F645C2-D2D9-45AC-80FB-61C7DF9A9A3C}" type="presParOf" srcId="{A0352288-7AAE-4F08-9879-B43744374F4A}" destId="{C120537B-1FCB-46ED-BE1A-3A062E19E8AA}" srcOrd="0" destOrd="0" presId="urn:microsoft.com/office/officeart/2018/5/layout/IconCircleLabelList"/>
    <dgm:cxn modelId="{7354F6A1-F0AE-4BBA-80CB-D97EA0AF2713}" type="presParOf" srcId="{A0352288-7AAE-4F08-9879-B43744374F4A}" destId="{6A353642-A30A-4CB6-8CE4-71B077AC8AC1}" srcOrd="1" destOrd="0" presId="urn:microsoft.com/office/officeart/2018/5/layout/IconCircleLabelList"/>
    <dgm:cxn modelId="{90F9F0F2-E152-411C-BF7D-016FDA0190E8}" type="presParOf" srcId="{A0352288-7AAE-4F08-9879-B43744374F4A}" destId="{C3AD438B-F8BE-49F4-9D51-3115DFE14DDB}" srcOrd="2" destOrd="0" presId="urn:microsoft.com/office/officeart/2018/5/layout/IconCircleLabelList"/>
    <dgm:cxn modelId="{D24F1BE1-E46A-4EE3-A84F-184D96661A27}" type="presParOf" srcId="{A0352288-7AAE-4F08-9879-B43744374F4A}" destId="{4B891711-AB85-4EAE-BF47-560C58F0D449}" srcOrd="3" destOrd="0" presId="urn:microsoft.com/office/officeart/2018/5/layout/IconCircleLabelList"/>
    <dgm:cxn modelId="{3A42E89B-2AAA-4118-885E-0677EFBA1C4C}" type="presParOf" srcId="{4CA2FD1F-8D1B-4BC1-AD18-F4684E719670}" destId="{C66008FD-D9B8-45EB-849D-B9873F78ABEF}" srcOrd="3" destOrd="0" presId="urn:microsoft.com/office/officeart/2018/5/layout/IconCircleLabelList"/>
    <dgm:cxn modelId="{EB10132A-6177-4559-BDE4-EEACCABFB43A}" type="presParOf" srcId="{4CA2FD1F-8D1B-4BC1-AD18-F4684E719670}" destId="{8CCDF75F-8C1B-44A5-9AA3-BEA495561717}" srcOrd="4" destOrd="0" presId="urn:microsoft.com/office/officeart/2018/5/layout/IconCircleLabelList"/>
    <dgm:cxn modelId="{48B44E5A-E473-49CA-AE26-D84A7EC63A87}" type="presParOf" srcId="{8CCDF75F-8C1B-44A5-9AA3-BEA495561717}" destId="{44E2A4FC-2761-4350-816E-888206F7A49C}" srcOrd="0" destOrd="0" presId="urn:microsoft.com/office/officeart/2018/5/layout/IconCircleLabelList"/>
    <dgm:cxn modelId="{B54648BF-99F7-41CE-8D24-AE9943146D76}" type="presParOf" srcId="{8CCDF75F-8C1B-44A5-9AA3-BEA495561717}" destId="{060B2923-9559-4A77-BC0B-6962BC8B7A6E}" srcOrd="1" destOrd="0" presId="urn:microsoft.com/office/officeart/2018/5/layout/IconCircleLabelList"/>
    <dgm:cxn modelId="{02B5AA1B-2889-45DB-95C7-69F099AA8C4B}" type="presParOf" srcId="{8CCDF75F-8C1B-44A5-9AA3-BEA495561717}" destId="{AC40BF95-1031-46A6-BD64-1DCC189FFAF9}" srcOrd="2" destOrd="0" presId="urn:microsoft.com/office/officeart/2018/5/layout/IconCircleLabelList"/>
    <dgm:cxn modelId="{C9E54CC9-6403-4923-994D-11AA52E29CBE}" type="presParOf" srcId="{8CCDF75F-8C1B-44A5-9AA3-BEA495561717}" destId="{CA52B4CB-61FF-40C7-8D32-47FD4E16DC8E}" srcOrd="3" destOrd="0" presId="urn:microsoft.com/office/officeart/2018/5/layout/IconCircleLabelList"/>
    <dgm:cxn modelId="{380BEAF4-88CA-472C-B7C4-E0C893A00F92}" type="presParOf" srcId="{4CA2FD1F-8D1B-4BC1-AD18-F4684E719670}" destId="{CE4890E9-9EC4-4ABD-9EAA-DF7B57AAB9A0}" srcOrd="5" destOrd="0" presId="urn:microsoft.com/office/officeart/2018/5/layout/IconCircleLabelList"/>
    <dgm:cxn modelId="{3FCBA3AB-8F59-4AA9-95B3-A8994F120737}" type="presParOf" srcId="{4CA2FD1F-8D1B-4BC1-AD18-F4684E719670}" destId="{0B4DA63A-A2A3-471A-9CD5-1AEBACAB97BE}" srcOrd="6" destOrd="0" presId="urn:microsoft.com/office/officeart/2018/5/layout/IconCircleLabelList"/>
    <dgm:cxn modelId="{85C48019-EFC4-42E9-92C1-759569BA764A}" type="presParOf" srcId="{0B4DA63A-A2A3-471A-9CD5-1AEBACAB97BE}" destId="{CA1A87B3-9248-412E-9999-B6E8E426302A}" srcOrd="0" destOrd="0" presId="urn:microsoft.com/office/officeart/2018/5/layout/IconCircleLabelList"/>
    <dgm:cxn modelId="{F6F9D2D8-F04D-42AE-9A2D-3E9494B501FB}" type="presParOf" srcId="{0B4DA63A-A2A3-471A-9CD5-1AEBACAB97BE}" destId="{821A6FF8-DD42-4693-A0FB-3C71AAB99585}" srcOrd="1" destOrd="0" presId="urn:microsoft.com/office/officeart/2018/5/layout/IconCircleLabelList"/>
    <dgm:cxn modelId="{14DBFBDA-47CA-44A5-8DD1-9B8EE131300B}" type="presParOf" srcId="{0B4DA63A-A2A3-471A-9CD5-1AEBACAB97BE}" destId="{C195B46F-8B45-4D84-BF75-4172916D62E1}" srcOrd="2" destOrd="0" presId="urn:microsoft.com/office/officeart/2018/5/layout/IconCircleLabelList"/>
    <dgm:cxn modelId="{98640DD8-C522-4337-8842-DBCA8746EA83}" type="presParOf" srcId="{0B4DA63A-A2A3-471A-9CD5-1AEBACAB97BE}" destId="{3F7A1D11-18F0-4986-9E6C-51950EFE3A0C}" srcOrd="3" destOrd="0" presId="urn:microsoft.com/office/officeart/2018/5/layout/IconCircleLabelList"/>
    <dgm:cxn modelId="{38ADB3F6-1332-48EB-BC86-33108A839C7F}" type="presParOf" srcId="{4CA2FD1F-8D1B-4BC1-AD18-F4684E719670}" destId="{6E8FB862-7A8A-404D-B554-76E0A0DA67DF}" srcOrd="7" destOrd="0" presId="urn:microsoft.com/office/officeart/2018/5/layout/IconCircleLabelList"/>
    <dgm:cxn modelId="{60BE08C7-196F-4162-8707-7147C87D01AB}" type="presParOf" srcId="{4CA2FD1F-8D1B-4BC1-AD18-F4684E719670}" destId="{927D0A8B-0744-435E-B130-2B318875F828}" srcOrd="8" destOrd="0" presId="urn:microsoft.com/office/officeart/2018/5/layout/IconCircleLabelList"/>
    <dgm:cxn modelId="{78E42530-F79B-4999-9965-B23A8DB5965C}" type="presParOf" srcId="{927D0A8B-0744-435E-B130-2B318875F828}" destId="{9CC86832-A9A4-43C8-A98C-5E2BA1787FCA}" srcOrd="0" destOrd="0" presId="urn:microsoft.com/office/officeart/2018/5/layout/IconCircleLabelList"/>
    <dgm:cxn modelId="{B5E4DE31-87CC-4F89-B6ED-E8553C17EEC7}" type="presParOf" srcId="{927D0A8B-0744-435E-B130-2B318875F828}" destId="{DC2A0787-376F-499F-B4C0-F19261312C23}" srcOrd="1" destOrd="0" presId="urn:microsoft.com/office/officeart/2018/5/layout/IconCircleLabelList"/>
    <dgm:cxn modelId="{5FD6B836-DD8D-4639-9795-B261392D4D64}" type="presParOf" srcId="{927D0A8B-0744-435E-B130-2B318875F828}" destId="{F8914E19-0C4E-4DB4-85DD-A3D3ED726335}" srcOrd="2" destOrd="0" presId="urn:microsoft.com/office/officeart/2018/5/layout/IconCircleLabelList"/>
    <dgm:cxn modelId="{ED39DA70-608E-46E2-91A2-572044C2F9D4}" type="presParOf" srcId="{927D0A8B-0744-435E-B130-2B318875F828}" destId="{7EA4119B-573E-4590-BE2B-54FB1989BB7A}" srcOrd="3" destOrd="0" presId="urn:microsoft.com/office/officeart/2018/5/layout/IconCircleLabelList"/>
    <dgm:cxn modelId="{9C87217C-FF4A-4348-A558-C3EC8D5ACBC9}" type="presParOf" srcId="{4CA2FD1F-8D1B-4BC1-AD18-F4684E719670}" destId="{92F9E3B1-2757-4003-9988-C055564791C7}" srcOrd="9" destOrd="0" presId="urn:microsoft.com/office/officeart/2018/5/layout/IconCircleLabelList"/>
    <dgm:cxn modelId="{6E1E36DA-1D52-40A5-AB4A-DD231DFBF32E}" type="presParOf" srcId="{4CA2FD1F-8D1B-4BC1-AD18-F4684E719670}" destId="{6F51A510-7045-42AE-95C1-2C3D6CDBAD73}" srcOrd="10" destOrd="0" presId="urn:microsoft.com/office/officeart/2018/5/layout/IconCircleLabelList"/>
    <dgm:cxn modelId="{A2998B2F-0433-429C-9CF2-C64BEBF90DED}" type="presParOf" srcId="{6F51A510-7045-42AE-95C1-2C3D6CDBAD73}" destId="{8B596F2B-FD09-499A-99B5-88543C2D8C57}" srcOrd="0" destOrd="0" presId="urn:microsoft.com/office/officeart/2018/5/layout/IconCircleLabelList"/>
    <dgm:cxn modelId="{34C2E998-B30E-4E36-9BDB-4A64267E7FA8}" type="presParOf" srcId="{6F51A510-7045-42AE-95C1-2C3D6CDBAD73}" destId="{DF745D88-2E9C-483D-BA6A-750AF396CF2F}" srcOrd="1" destOrd="0" presId="urn:microsoft.com/office/officeart/2018/5/layout/IconCircleLabelList"/>
    <dgm:cxn modelId="{21FA770B-5FF5-433A-8635-080A9BB0B7EC}" type="presParOf" srcId="{6F51A510-7045-42AE-95C1-2C3D6CDBAD73}" destId="{0778306F-D0EF-44BB-A7B2-74B9890BFE50}" srcOrd="2" destOrd="0" presId="urn:microsoft.com/office/officeart/2018/5/layout/IconCircleLabelList"/>
    <dgm:cxn modelId="{50C4CEB0-E9D2-456D-B63A-4D3154EFE2FD}" type="presParOf" srcId="{6F51A510-7045-42AE-95C1-2C3D6CDBAD73}" destId="{ED492D96-12BB-4A6F-A95A-A628846B770B}"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A68A44-B9F4-405D-A43D-999A26E4848E}">
      <dsp:nvSpPr>
        <dsp:cNvPr id="0" name=""/>
        <dsp:cNvSpPr/>
      </dsp:nvSpPr>
      <dsp:spPr>
        <a:xfrm>
          <a:off x="276620" y="772486"/>
          <a:ext cx="851378" cy="851378"/>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4376F9-AB06-4CC7-9DC5-9033635A90E1}">
      <dsp:nvSpPr>
        <dsp:cNvPr id="0" name=""/>
        <dsp:cNvSpPr/>
      </dsp:nvSpPr>
      <dsp:spPr>
        <a:xfrm>
          <a:off x="458061" y="953927"/>
          <a:ext cx="488496" cy="4884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9D037CE-35AA-4844-8D9B-5A3008780BEE}">
      <dsp:nvSpPr>
        <dsp:cNvPr id="0" name=""/>
        <dsp:cNvSpPr/>
      </dsp:nvSpPr>
      <dsp:spPr>
        <a:xfrm>
          <a:off x="4458" y="1889048"/>
          <a:ext cx="1395703" cy="662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Learning Styles </a:t>
          </a:r>
        </a:p>
      </dsp:txBody>
      <dsp:txXfrm>
        <a:off x="4458" y="1889048"/>
        <a:ext cx="1395703" cy="662958"/>
      </dsp:txXfrm>
    </dsp:sp>
    <dsp:sp modelId="{C120537B-1FCB-46ED-BE1A-3A062E19E8AA}">
      <dsp:nvSpPr>
        <dsp:cNvPr id="0" name=""/>
        <dsp:cNvSpPr/>
      </dsp:nvSpPr>
      <dsp:spPr>
        <a:xfrm>
          <a:off x="1916571" y="772486"/>
          <a:ext cx="851378" cy="851378"/>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353642-A30A-4CB6-8CE4-71B077AC8AC1}">
      <dsp:nvSpPr>
        <dsp:cNvPr id="0" name=""/>
        <dsp:cNvSpPr/>
      </dsp:nvSpPr>
      <dsp:spPr>
        <a:xfrm>
          <a:off x="2098012" y="953927"/>
          <a:ext cx="488496" cy="4884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B891711-AB85-4EAE-BF47-560C58F0D449}">
      <dsp:nvSpPr>
        <dsp:cNvPr id="0" name=""/>
        <dsp:cNvSpPr/>
      </dsp:nvSpPr>
      <dsp:spPr>
        <a:xfrm>
          <a:off x="1644409" y="1889048"/>
          <a:ext cx="1395703" cy="662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Technological Approach</a:t>
          </a:r>
        </a:p>
      </dsp:txBody>
      <dsp:txXfrm>
        <a:off x="1644409" y="1889048"/>
        <a:ext cx="1395703" cy="662958"/>
      </dsp:txXfrm>
    </dsp:sp>
    <dsp:sp modelId="{44E2A4FC-2761-4350-816E-888206F7A49C}">
      <dsp:nvSpPr>
        <dsp:cNvPr id="0" name=""/>
        <dsp:cNvSpPr/>
      </dsp:nvSpPr>
      <dsp:spPr>
        <a:xfrm>
          <a:off x="3556522" y="772486"/>
          <a:ext cx="851378" cy="851378"/>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0B2923-9559-4A77-BC0B-6962BC8B7A6E}">
      <dsp:nvSpPr>
        <dsp:cNvPr id="0" name=""/>
        <dsp:cNvSpPr/>
      </dsp:nvSpPr>
      <dsp:spPr>
        <a:xfrm>
          <a:off x="3737963" y="953927"/>
          <a:ext cx="488496" cy="4884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A52B4CB-61FF-40C7-8D32-47FD4E16DC8E}">
      <dsp:nvSpPr>
        <dsp:cNvPr id="0" name=""/>
        <dsp:cNvSpPr/>
      </dsp:nvSpPr>
      <dsp:spPr>
        <a:xfrm>
          <a:off x="3284360" y="1889048"/>
          <a:ext cx="1395703" cy="662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Technological Resources</a:t>
          </a:r>
        </a:p>
      </dsp:txBody>
      <dsp:txXfrm>
        <a:off x="3284360" y="1889048"/>
        <a:ext cx="1395703" cy="662958"/>
      </dsp:txXfrm>
    </dsp:sp>
    <dsp:sp modelId="{CA1A87B3-9248-412E-9999-B6E8E426302A}">
      <dsp:nvSpPr>
        <dsp:cNvPr id="0" name=""/>
        <dsp:cNvSpPr/>
      </dsp:nvSpPr>
      <dsp:spPr>
        <a:xfrm>
          <a:off x="5196473" y="772486"/>
          <a:ext cx="851378" cy="851378"/>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1A6FF8-DD42-4693-A0FB-3C71AAB99585}">
      <dsp:nvSpPr>
        <dsp:cNvPr id="0" name=""/>
        <dsp:cNvSpPr/>
      </dsp:nvSpPr>
      <dsp:spPr>
        <a:xfrm>
          <a:off x="5377915" y="953927"/>
          <a:ext cx="488496" cy="48849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F7A1D11-18F0-4986-9E6C-51950EFE3A0C}">
      <dsp:nvSpPr>
        <dsp:cNvPr id="0" name=""/>
        <dsp:cNvSpPr/>
      </dsp:nvSpPr>
      <dsp:spPr>
        <a:xfrm>
          <a:off x="4924311" y="1889048"/>
          <a:ext cx="1395703" cy="662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Understanding Universal Design for  Learning</a:t>
          </a:r>
        </a:p>
        <a:p>
          <a:pPr marL="0" lvl="0" indent="0" algn="ctr" defTabSz="488950">
            <a:lnSpc>
              <a:spcPct val="90000"/>
            </a:lnSpc>
            <a:spcBef>
              <a:spcPct val="0"/>
            </a:spcBef>
            <a:spcAft>
              <a:spcPct val="35000"/>
            </a:spcAft>
            <a:buNone/>
            <a:defRPr cap="all"/>
          </a:pPr>
          <a:r>
            <a:rPr lang="en-US" sz="1100" kern="1200" dirty="0"/>
            <a:t>(UDL)</a:t>
          </a:r>
        </a:p>
        <a:p>
          <a:pPr marL="0" lvl="0" indent="0" algn="ctr" defTabSz="488950">
            <a:lnSpc>
              <a:spcPct val="90000"/>
            </a:lnSpc>
            <a:spcBef>
              <a:spcPct val="0"/>
            </a:spcBef>
            <a:spcAft>
              <a:spcPct val="35000"/>
            </a:spcAft>
            <a:buNone/>
            <a:defRPr cap="all"/>
          </a:pPr>
          <a:r>
            <a:rPr lang="en-US" sz="1100" kern="1200" dirty="0"/>
            <a:t> </a:t>
          </a:r>
        </a:p>
      </dsp:txBody>
      <dsp:txXfrm>
        <a:off x="4924311" y="1889048"/>
        <a:ext cx="1395703" cy="662958"/>
      </dsp:txXfrm>
    </dsp:sp>
    <dsp:sp modelId="{9CC86832-A9A4-43C8-A98C-5E2BA1787FCA}">
      <dsp:nvSpPr>
        <dsp:cNvPr id="0" name=""/>
        <dsp:cNvSpPr/>
      </dsp:nvSpPr>
      <dsp:spPr>
        <a:xfrm>
          <a:off x="6836424" y="772486"/>
          <a:ext cx="851378" cy="851378"/>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2A0787-376F-499F-B4C0-F19261312C23}">
      <dsp:nvSpPr>
        <dsp:cNvPr id="0" name=""/>
        <dsp:cNvSpPr/>
      </dsp:nvSpPr>
      <dsp:spPr>
        <a:xfrm>
          <a:off x="7017866" y="953927"/>
          <a:ext cx="488496" cy="48849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A4119B-573E-4590-BE2B-54FB1989BB7A}">
      <dsp:nvSpPr>
        <dsp:cNvPr id="0" name=""/>
        <dsp:cNvSpPr/>
      </dsp:nvSpPr>
      <dsp:spPr>
        <a:xfrm>
          <a:off x="6564262" y="1889048"/>
          <a:ext cx="1395703" cy="662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Applying UDL with continuing education curriculum</a:t>
          </a:r>
        </a:p>
      </dsp:txBody>
      <dsp:txXfrm>
        <a:off x="6564262" y="1889048"/>
        <a:ext cx="1395703" cy="662958"/>
      </dsp:txXfrm>
    </dsp:sp>
    <dsp:sp modelId="{8B596F2B-FD09-499A-99B5-88543C2D8C57}">
      <dsp:nvSpPr>
        <dsp:cNvPr id="0" name=""/>
        <dsp:cNvSpPr/>
      </dsp:nvSpPr>
      <dsp:spPr>
        <a:xfrm>
          <a:off x="8476375" y="772486"/>
          <a:ext cx="851378" cy="851378"/>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745D88-2E9C-483D-BA6A-750AF396CF2F}">
      <dsp:nvSpPr>
        <dsp:cNvPr id="0" name=""/>
        <dsp:cNvSpPr/>
      </dsp:nvSpPr>
      <dsp:spPr>
        <a:xfrm>
          <a:off x="8657817" y="953927"/>
          <a:ext cx="488496" cy="48849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D492D96-12BB-4A6F-A95A-A628846B770B}">
      <dsp:nvSpPr>
        <dsp:cNvPr id="0" name=""/>
        <dsp:cNvSpPr/>
      </dsp:nvSpPr>
      <dsp:spPr>
        <a:xfrm>
          <a:off x="8204213" y="1889048"/>
          <a:ext cx="1395703" cy="662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Partnership between UDL and technology</a:t>
          </a:r>
        </a:p>
      </dsp:txBody>
      <dsp:txXfrm>
        <a:off x="8204213" y="1889048"/>
        <a:ext cx="1395703" cy="662958"/>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EEBDA6D-DC69-4DCE-BAF7-6763517D3376}" type="datetimeFigureOut">
              <a:rPr lang="en-US"/>
              <a:t>5/8/2020</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977E94-A6AB-4E02-8E43-E89F9CF4757F}" type="slidenum">
              <a:rPr/>
              <a:t>‹#›</a:t>
            </a:fld>
            <a:endParaRPr dirty="0"/>
          </a:p>
        </p:txBody>
      </p:sp>
    </p:spTree>
    <p:extLst>
      <p:ext uri="{BB962C8B-B14F-4D97-AF65-F5344CB8AC3E}">
        <p14:creationId xmlns:p14="http://schemas.microsoft.com/office/powerpoint/2010/main" val="2154258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7F6C43-988E-4257-9A1C-C162EF036D58}" type="datetimeFigureOut">
              <a:rPr lang="en-US"/>
              <a:t>5/7/2020</a:t>
            </a:fld>
            <a:endParaRP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D491D0-8E1B-49C7-849B-A28568D94497}" type="slidenum">
              <a:rPr/>
              <a:t>‹#›</a:t>
            </a:fld>
            <a:endParaRPr dirty="0"/>
          </a:p>
        </p:txBody>
      </p:sp>
    </p:spTree>
    <p:extLst>
      <p:ext uri="{BB962C8B-B14F-4D97-AF65-F5344CB8AC3E}">
        <p14:creationId xmlns:p14="http://schemas.microsoft.com/office/powerpoint/2010/main" val="1726325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CFE9AC-F15C-4FA0-A6F1-298829FA691D}" type="datetimeFigureOut">
              <a:rPr lang="en-US" smtClean="0"/>
              <a:pPr/>
              <a:t>5/7/2020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BD266BE7-899D-4075-917F-DBDE33B6B692}"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7098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CFE9AC-F15C-4FA0-A6F1-298829FA691D}" type="datetimeFigureOut">
              <a:rPr lang="en-US" smtClean="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266BE7-899D-4075-917F-DBDE33B6B692}"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6475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CFE9AC-F15C-4FA0-A6F1-298829FA691D}" type="datetimeFigureOut">
              <a:rPr lang="en-US" smtClean="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266BE7-899D-4075-917F-DBDE33B6B692}"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42533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CFE9AC-F15C-4FA0-A6F1-298829FA691D}" type="datetimeFigureOut">
              <a:rPr lang="en-US" smtClean="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266BE7-899D-4075-917F-DBDE33B6B692}"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9425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CFE9AC-F15C-4FA0-A6F1-298829FA691D}" type="datetimeFigureOut">
              <a:rPr lang="en-US" smtClean="0"/>
              <a:pPr/>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266BE7-899D-4075-917F-DBDE33B6B692}" type="slidenum">
              <a:rPr lang="en-US" smtClean="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29091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CFE9AC-F15C-4FA0-A6F1-298829FA691D}" type="datetimeFigureOut">
              <a:rPr lang="en-US" smtClean="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266BE7-899D-4075-917F-DBDE33B6B692}"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96276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CFE9AC-F15C-4FA0-A6F1-298829FA691D}" type="datetimeFigureOut">
              <a:rPr lang="en-US" smtClean="0"/>
              <a:t>5/7/2020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266BE7-899D-4075-917F-DBDE33B6B692}"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38404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CFE9AC-F15C-4FA0-A6F1-298829FA691D}" type="datetimeFigureOut">
              <a:rPr lang="en-US" smtClean="0"/>
              <a:t>5/7/2020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266BE7-899D-4075-917F-DBDE33B6B692}"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04281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FE9AC-F15C-4FA0-A6F1-298829FA691D}" type="datetimeFigureOut">
              <a:rPr lang="en-US" smtClean="0"/>
              <a:t>5/7/2020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266BE7-899D-4075-917F-DBDE33B6B692}" type="slidenum">
              <a:rPr lang="en-US" smtClean="0"/>
              <a:t>‹#›</a:t>
            </a:fld>
            <a:endParaRPr lang="en-US" dirty="0"/>
          </a:p>
        </p:txBody>
      </p:sp>
    </p:spTree>
    <p:extLst>
      <p:ext uri="{BB962C8B-B14F-4D97-AF65-F5344CB8AC3E}">
        <p14:creationId xmlns:p14="http://schemas.microsoft.com/office/powerpoint/2010/main" val="1126083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CFE9AC-F15C-4FA0-A6F1-298829FA691D}" type="datetimeFigureOut">
              <a:rPr lang="en-US" smtClean="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266BE7-899D-4075-917F-DBDE33B6B692}"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66814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CCFE9AC-F15C-4FA0-A6F1-298829FA691D}" type="datetimeFigureOut">
              <a:rPr lang="en-US" smtClean="0"/>
              <a:t>5/7/2020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BD266BE7-899D-4075-917F-DBDE33B6B692}"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80331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CCFE9AC-F15C-4FA0-A6F1-298829FA691D}" type="datetimeFigureOut">
              <a:rPr lang="en-US" smtClean="0"/>
              <a:pPr/>
              <a:t>5/7/2020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D266BE7-899D-4075-917F-DBDE33B6B692}"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3588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mdoze@montgomerycollege.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courses.lincs.ed.gov/mod/book/view.php?id=282&amp;chapterid=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9.jfi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slideLayout" Target="../slideLayouts/slideLayout2.xml"/><Relationship Id="rId1" Type="http://schemas.openxmlformats.org/officeDocument/2006/relationships/video" Target="https://www.youtube.com/embed/bDvKnY0g6e4?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2FDF9410-E530-4E71-A2C0-4C24B4896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2" name="Straight Connector 22">
            <a:extLst>
              <a:ext uri="{FF2B5EF4-FFF2-40B4-BE49-F238E27FC236}">
                <a16:creationId xmlns:a16="http://schemas.microsoft.com/office/drawing/2014/main" id="{53268B1E-8861-4702-9529-5A8FB23A61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1094758"/>
            <a:ext cx="868680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5" name="Rectangle 24">
            <a:extLst>
              <a:ext uri="{FF2B5EF4-FFF2-40B4-BE49-F238E27FC236}">
                <a16:creationId xmlns:a16="http://schemas.microsoft.com/office/drawing/2014/main" id="{82F2350F-B1BB-4308-A267-CFFA3576E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p:cNvSpPr>
            <a:spLocks noGrp="1"/>
          </p:cNvSpPr>
          <p:nvPr>
            <p:ph type="ctrTitle"/>
          </p:nvPr>
        </p:nvSpPr>
        <p:spPr>
          <a:xfrm>
            <a:off x="1752966" y="1427305"/>
            <a:ext cx="8686800" cy="2897270"/>
          </a:xfrm>
        </p:spPr>
        <p:txBody>
          <a:bodyPr anchor="ctr">
            <a:normAutofit/>
          </a:bodyPr>
          <a:lstStyle/>
          <a:p>
            <a:r>
              <a:rPr lang="en-US" sz="5000" dirty="0"/>
              <a:t>How Technology Removes Learning Barriers in Online Learning </a:t>
            </a:r>
          </a:p>
        </p:txBody>
      </p:sp>
      <p:sp>
        <p:nvSpPr>
          <p:cNvPr id="3" name="Subtitle 2"/>
          <p:cNvSpPr>
            <a:spLocks noGrp="1"/>
          </p:cNvSpPr>
          <p:nvPr>
            <p:ph type="subTitle" idx="1"/>
          </p:nvPr>
        </p:nvSpPr>
        <p:spPr>
          <a:xfrm>
            <a:off x="1752966" y="4744864"/>
            <a:ext cx="8686800" cy="631270"/>
          </a:xfrm>
        </p:spPr>
        <p:txBody>
          <a:bodyPr>
            <a:normAutofit/>
          </a:bodyPr>
          <a:lstStyle/>
          <a:p>
            <a:pPr>
              <a:lnSpc>
                <a:spcPct val="110000"/>
              </a:lnSpc>
            </a:pPr>
            <a:r>
              <a:rPr lang="en-US" sz="900" dirty="0"/>
              <a:t>Mark Doze, M. Ed. </a:t>
            </a:r>
          </a:p>
          <a:p>
            <a:pPr>
              <a:lnSpc>
                <a:spcPct val="110000"/>
              </a:lnSpc>
            </a:pPr>
            <a:r>
              <a:rPr lang="en-US" sz="900" dirty="0">
                <a:hlinkClick r:id="rId2"/>
              </a:rPr>
              <a:t>mdoze@montgomerycollege.edu</a:t>
            </a:r>
            <a:r>
              <a:rPr lang="en-US" sz="900" dirty="0"/>
              <a:t> </a:t>
            </a:r>
          </a:p>
        </p:txBody>
      </p:sp>
      <p:cxnSp>
        <p:nvCxnSpPr>
          <p:cNvPr id="27" name="Straight Connector 26">
            <a:extLst>
              <a:ext uri="{FF2B5EF4-FFF2-40B4-BE49-F238E27FC236}">
                <a16:creationId xmlns:a16="http://schemas.microsoft.com/office/drawing/2014/main" id="{BC6646AE-8FD6-411E-8640-6CCB250D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4536431"/>
            <a:ext cx="868680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9" name="Picture 28">
            <a:extLst>
              <a:ext uri="{FF2B5EF4-FFF2-40B4-BE49-F238E27FC236}">
                <a16:creationId xmlns:a16="http://schemas.microsoft.com/office/drawing/2014/main" id="{413B0556-E869-4B1C-A499-EB13D96B90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7326983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01C30-D7FD-4D70-ACB4-A77B2FC627F1}"/>
              </a:ext>
            </a:extLst>
          </p:cNvPr>
          <p:cNvSpPr>
            <a:spLocks noGrp="1"/>
          </p:cNvSpPr>
          <p:nvPr>
            <p:ph type="title"/>
          </p:nvPr>
        </p:nvSpPr>
        <p:spPr>
          <a:xfrm>
            <a:off x="1451579" y="804519"/>
            <a:ext cx="9603275" cy="1049235"/>
          </a:xfrm>
        </p:spPr>
        <p:txBody>
          <a:bodyPr>
            <a:normAutofit/>
          </a:bodyPr>
          <a:lstStyle/>
          <a:p>
            <a:r>
              <a:rPr lang="en-US" dirty="0"/>
              <a:t>UDL and Adult Education </a:t>
            </a:r>
          </a:p>
        </p:txBody>
      </p:sp>
      <p:sp>
        <p:nvSpPr>
          <p:cNvPr id="3" name="Content Placeholder 2">
            <a:extLst>
              <a:ext uri="{FF2B5EF4-FFF2-40B4-BE49-F238E27FC236}">
                <a16:creationId xmlns:a16="http://schemas.microsoft.com/office/drawing/2014/main" id="{097EC3BC-0AA8-454D-9764-84F8DD8EBB7C}"/>
              </a:ext>
            </a:extLst>
          </p:cNvPr>
          <p:cNvSpPr>
            <a:spLocks noGrp="1"/>
          </p:cNvSpPr>
          <p:nvPr>
            <p:ph idx="1"/>
          </p:nvPr>
        </p:nvSpPr>
        <p:spPr>
          <a:xfrm>
            <a:off x="1451579" y="2015732"/>
            <a:ext cx="9603275" cy="3450613"/>
          </a:xfrm>
        </p:spPr>
        <p:txBody>
          <a:bodyPr>
            <a:normAutofit/>
          </a:bodyPr>
          <a:lstStyle/>
          <a:p>
            <a:r>
              <a:rPr lang="en-US" dirty="0"/>
              <a:t>Objective and clear of the desired goal  </a:t>
            </a:r>
          </a:p>
          <a:p>
            <a:r>
              <a:rPr lang="en-US" dirty="0"/>
              <a:t>Allow students to explore ways of understanding </a:t>
            </a:r>
          </a:p>
          <a:p>
            <a:r>
              <a:rPr lang="en-US" dirty="0"/>
              <a:t>Flexible Grouping identified the learning styles and needs</a:t>
            </a:r>
          </a:p>
          <a:p>
            <a:r>
              <a:rPr lang="en-US" dirty="0"/>
              <a:t>Student Centered instruction that allows student to explore and create a rationale </a:t>
            </a:r>
          </a:p>
          <a:p>
            <a:r>
              <a:rPr lang="en-US" dirty="0"/>
              <a:t>Explore Students Understanding by allowing students to speak to their needs </a:t>
            </a:r>
          </a:p>
          <a:p>
            <a:r>
              <a:rPr lang="en-US" dirty="0"/>
              <a:t>Appears to the executive functioning of students that allows them to show their level of mastery </a:t>
            </a:r>
          </a:p>
          <a:p>
            <a:endParaRPr lang="en-US" dirty="0"/>
          </a:p>
        </p:txBody>
      </p:sp>
    </p:spTree>
    <p:extLst>
      <p:ext uri="{BB962C8B-B14F-4D97-AF65-F5344CB8AC3E}">
        <p14:creationId xmlns:p14="http://schemas.microsoft.com/office/powerpoint/2010/main" val="21914729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5B0BB24-CF19-4E6C-AFC4-A0F18438D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55710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3438CEF5-63E3-4928-9F1C-395224D24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8" y="0"/>
            <a:ext cx="12194875" cy="6122584"/>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15F169C-FD79-46EC-826A-4FFDF2835070}"/>
              </a:ext>
            </a:extLst>
          </p:cNvPr>
          <p:cNvSpPr>
            <a:spLocks noGrp="1"/>
          </p:cNvSpPr>
          <p:nvPr>
            <p:ph type="title"/>
          </p:nvPr>
        </p:nvSpPr>
        <p:spPr>
          <a:xfrm>
            <a:off x="1451579" y="1040302"/>
            <a:ext cx="9603275" cy="1020229"/>
          </a:xfrm>
        </p:spPr>
        <p:txBody>
          <a:bodyPr>
            <a:normAutofit/>
          </a:bodyPr>
          <a:lstStyle/>
          <a:p>
            <a:r>
              <a:rPr lang="en-US" dirty="0"/>
              <a:t>UDL and Technology </a:t>
            </a:r>
          </a:p>
        </p:txBody>
      </p:sp>
      <p:cxnSp>
        <p:nvCxnSpPr>
          <p:cNvPr id="12" name="Straight Connector 11">
            <a:extLst>
              <a:ext uri="{FF2B5EF4-FFF2-40B4-BE49-F238E27FC236}">
                <a16:creationId xmlns:a16="http://schemas.microsoft.com/office/drawing/2014/main" id="{F328CB6C-F677-4C0B-9EE8-4D1C44DDF8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6990" y="2081620"/>
            <a:ext cx="958199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Content Placeholder 2">
            <a:extLst>
              <a:ext uri="{FF2B5EF4-FFF2-40B4-BE49-F238E27FC236}">
                <a16:creationId xmlns:a16="http://schemas.microsoft.com/office/drawing/2014/main" id="{BC8163CA-4056-499A-968E-5E89EA4E7E4D}"/>
              </a:ext>
            </a:extLst>
          </p:cNvPr>
          <p:cNvSpPr>
            <a:spLocks noGrp="1"/>
          </p:cNvSpPr>
          <p:nvPr>
            <p:ph idx="1"/>
          </p:nvPr>
        </p:nvSpPr>
        <p:spPr>
          <a:xfrm>
            <a:off x="1451580" y="2355536"/>
            <a:ext cx="9436404" cy="3215530"/>
          </a:xfrm>
        </p:spPr>
        <p:txBody>
          <a:bodyPr>
            <a:normAutofit/>
          </a:bodyPr>
          <a:lstStyle/>
          <a:p>
            <a:pPr>
              <a:lnSpc>
                <a:spcPct val="110000"/>
              </a:lnSpc>
            </a:pPr>
            <a:r>
              <a:rPr lang="en-US" sz="1900" dirty="0"/>
              <a:t>The why of the lesson must be purposeful and relatable to the learning needs of each student</a:t>
            </a:r>
          </a:p>
          <a:p>
            <a:pPr>
              <a:lnSpc>
                <a:spcPct val="110000"/>
              </a:lnSpc>
            </a:pPr>
            <a:r>
              <a:rPr lang="en-US" sz="1900" dirty="0"/>
              <a:t>Technology is used to enhance the learning students are receiving and is not a substitute for the teacher presenting the information in various formats</a:t>
            </a:r>
          </a:p>
          <a:p>
            <a:pPr>
              <a:lnSpc>
                <a:spcPct val="110000"/>
              </a:lnSpc>
            </a:pPr>
            <a:r>
              <a:rPr lang="en-US" sz="1900" dirty="0"/>
              <a:t>Technology is used to give students options and  is a resource that will help students further understand the objective of the lesson </a:t>
            </a:r>
          </a:p>
          <a:p>
            <a:pPr>
              <a:lnSpc>
                <a:spcPct val="110000"/>
              </a:lnSpc>
            </a:pPr>
            <a:r>
              <a:rPr lang="en-US" sz="1900" dirty="0"/>
              <a:t>Technology is not implemented for the sake of using technology in class</a:t>
            </a:r>
          </a:p>
          <a:p>
            <a:pPr>
              <a:lnSpc>
                <a:spcPct val="110000"/>
              </a:lnSpc>
            </a:pPr>
            <a:r>
              <a:rPr lang="en-US" sz="1900" dirty="0"/>
              <a:t>Incorporate technology that students use each day to help create engagement of a lesson </a:t>
            </a:r>
          </a:p>
        </p:txBody>
      </p:sp>
      <p:sp>
        <p:nvSpPr>
          <p:cNvPr id="14" name="Rectangle 13">
            <a:extLst>
              <a:ext uri="{FF2B5EF4-FFF2-40B4-BE49-F238E27FC236}">
                <a16:creationId xmlns:a16="http://schemas.microsoft.com/office/drawing/2014/main" id="{A72CA9B9-8D14-4AF2-934E-21FE4A339E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6122584"/>
            <a:ext cx="12191695" cy="735415"/>
          </a:xfrm>
          <a:prstGeom prst="rect">
            <a:avLst/>
          </a:prstGeom>
          <a:solidFill>
            <a:schemeClr val="accent1"/>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565255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FD6EDB49-211E-499D-9A08-6C5FF3D06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9">
            <a:extLst>
              <a:ext uri="{FF2B5EF4-FFF2-40B4-BE49-F238E27FC236}">
                <a16:creationId xmlns:a16="http://schemas.microsoft.com/office/drawing/2014/main" id="{38F9F37E-D3CF-4F3D-96C2-25307819D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2" name="Rectangle 11">
            <a:extLst>
              <a:ext uri="{FF2B5EF4-FFF2-40B4-BE49-F238E27FC236}">
                <a16:creationId xmlns:a16="http://schemas.microsoft.com/office/drawing/2014/main" id="{C5FFF17D-767C-40E7-8C89-962F1F54B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13">
            <a:extLst>
              <a:ext uri="{FF2B5EF4-FFF2-40B4-BE49-F238E27FC236}">
                <a16:creationId xmlns:a16="http://schemas.microsoft.com/office/drawing/2014/main" id="{E69F39E1-619D-4D9E-8823-8BD8CC320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dirty="0"/>
          </a:p>
        </p:txBody>
      </p:sp>
      <p:sp>
        <p:nvSpPr>
          <p:cNvPr id="24" name="Rectangle 15">
            <a:extLst>
              <a:ext uri="{FF2B5EF4-FFF2-40B4-BE49-F238E27FC236}">
                <a16:creationId xmlns:a16="http://schemas.microsoft.com/office/drawing/2014/main" id="{C8C53F47-DF50-454F-A5A6-6B969748D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7EB88CE-D479-4EFC-B472-B96F027DF812}"/>
              </a:ext>
            </a:extLst>
          </p:cNvPr>
          <p:cNvSpPr>
            <a:spLocks noGrp="1"/>
          </p:cNvSpPr>
          <p:nvPr>
            <p:ph type="title"/>
          </p:nvPr>
        </p:nvSpPr>
        <p:spPr>
          <a:xfrm>
            <a:off x="1451579" y="1376053"/>
            <a:ext cx="9405891" cy="1002990"/>
          </a:xfrm>
        </p:spPr>
        <p:txBody>
          <a:bodyPr anchor="ctr">
            <a:normAutofit/>
          </a:bodyPr>
          <a:lstStyle/>
          <a:p>
            <a:r>
              <a:rPr lang="en-US" dirty="0"/>
              <a:t>References</a:t>
            </a:r>
          </a:p>
        </p:txBody>
      </p:sp>
      <p:sp>
        <p:nvSpPr>
          <p:cNvPr id="3" name="Content Placeholder 2">
            <a:extLst>
              <a:ext uri="{FF2B5EF4-FFF2-40B4-BE49-F238E27FC236}">
                <a16:creationId xmlns:a16="http://schemas.microsoft.com/office/drawing/2014/main" id="{65ED53AA-3E0E-4CBE-B296-216F678BF163}"/>
              </a:ext>
            </a:extLst>
          </p:cNvPr>
          <p:cNvSpPr>
            <a:spLocks noGrp="1"/>
          </p:cNvSpPr>
          <p:nvPr>
            <p:ph idx="1"/>
          </p:nvPr>
        </p:nvSpPr>
        <p:spPr>
          <a:xfrm>
            <a:off x="1451579" y="2464991"/>
            <a:ext cx="9405891" cy="2403571"/>
          </a:xfrm>
        </p:spPr>
        <p:txBody>
          <a:bodyPr>
            <a:normAutofit/>
          </a:bodyPr>
          <a:lstStyle/>
          <a:p>
            <a:r>
              <a:rPr lang="en-US" dirty="0"/>
              <a:t>Integrating Technology in the Adult Education Classroom. </a:t>
            </a:r>
            <a:r>
              <a:rPr lang="en-US" dirty="0">
                <a:hlinkClick r:id="rId2"/>
              </a:rPr>
              <a:t>https://courses.lincs.ed.gov/mod/book/view.php?id=282&amp;chapterid=8</a:t>
            </a:r>
            <a:endParaRPr lang="en-US" dirty="0"/>
          </a:p>
          <a:p>
            <a:r>
              <a:rPr lang="en-US" dirty="0"/>
              <a:t>Moussa, N. M. (2014). The importance of learning styles in education. Institute for Learning Styles Journal, 1, 19-27.</a:t>
            </a:r>
          </a:p>
          <a:p>
            <a:endParaRPr lang="en-US" dirty="0"/>
          </a:p>
        </p:txBody>
      </p:sp>
      <p:pic>
        <p:nvPicPr>
          <p:cNvPr id="25" name="Picture 17">
            <a:extLst>
              <a:ext uri="{FF2B5EF4-FFF2-40B4-BE49-F238E27FC236}">
                <a16:creationId xmlns:a16="http://schemas.microsoft.com/office/drawing/2014/main" id="{6A26901A-BC62-4A3A-A07A-65E1F3DDDE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2723739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3" name="Title 1"/>
          <p:cNvSpPr>
            <a:spLocks noGrp="1"/>
          </p:cNvSpPr>
          <p:nvPr>
            <p:ph type="title"/>
          </p:nvPr>
        </p:nvSpPr>
        <p:spPr>
          <a:xfrm>
            <a:off x="1451579" y="804519"/>
            <a:ext cx="9603275" cy="1049235"/>
          </a:xfrm>
        </p:spPr>
        <p:txBody>
          <a:bodyPr>
            <a:normAutofit/>
          </a:bodyPr>
          <a:lstStyle/>
          <a:p>
            <a:r>
              <a:rPr lang="en-US" dirty="0"/>
              <a:t>Topics of Discussion </a:t>
            </a:r>
          </a:p>
        </p:txBody>
      </p:sp>
      <p:graphicFrame>
        <p:nvGraphicFramePr>
          <p:cNvPr id="16" name="Content Placeholder 2">
            <a:extLst>
              <a:ext uri="{FF2B5EF4-FFF2-40B4-BE49-F238E27FC236}">
                <a16:creationId xmlns:a16="http://schemas.microsoft.com/office/drawing/2014/main" id="{DEDEC6A5-2E4E-4CA7-9857-C663A1B97F8E}"/>
              </a:ext>
            </a:extLst>
          </p:cNvPr>
          <p:cNvGraphicFramePr>
            <a:graphicFrameLocks noGrp="1"/>
          </p:cNvGraphicFramePr>
          <p:nvPr>
            <p:ph idx="1"/>
            <p:extLst>
              <p:ext uri="{D42A27DB-BD31-4B8C-83A1-F6EECF244321}">
                <p14:modId xmlns:p14="http://schemas.microsoft.com/office/powerpoint/2010/main" val="762603948"/>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0355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DD204E7-3F94-4238-B69A-8DB20B15F259}"/>
              </a:ext>
            </a:extLst>
          </p:cNvPr>
          <p:cNvSpPr>
            <a:spLocks noGrp="1"/>
          </p:cNvSpPr>
          <p:nvPr>
            <p:ph type="title"/>
          </p:nvPr>
        </p:nvSpPr>
        <p:spPr>
          <a:xfrm>
            <a:off x="849683" y="1240076"/>
            <a:ext cx="2727813" cy="4584527"/>
          </a:xfrm>
        </p:spPr>
        <p:txBody>
          <a:bodyPr>
            <a:normAutofit/>
          </a:bodyPr>
          <a:lstStyle/>
          <a:p>
            <a:r>
              <a:rPr lang="en-US" dirty="0">
                <a:solidFill>
                  <a:srgbClr val="FFFFFF"/>
                </a:solidFill>
              </a:rPr>
              <a:t>Learning  Styles </a:t>
            </a:r>
          </a:p>
        </p:txBody>
      </p:sp>
      <p:sp>
        <p:nvSpPr>
          <p:cNvPr id="3" name="Content Placeholder 2">
            <a:extLst>
              <a:ext uri="{FF2B5EF4-FFF2-40B4-BE49-F238E27FC236}">
                <a16:creationId xmlns:a16="http://schemas.microsoft.com/office/drawing/2014/main" id="{5F8E3D71-9D6D-404F-9EEE-FE9A7E13393A}"/>
              </a:ext>
            </a:extLst>
          </p:cNvPr>
          <p:cNvSpPr>
            <a:spLocks noGrp="1"/>
          </p:cNvSpPr>
          <p:nvPr>
            <p:ph idx="1"/>
          </p:nvPr>
        </p:nvSpPr>
        <p:spPr>
          <a:xfrm>
            <a:off x="4705594" y="1240077"/>
            <a:ext cx="6034827" cy="4916465"/>
          </a:xfrm>
        </p:spPr>
        <p:txBody>
          <a:bodyPr anchor="t">
            <a:normAutofit/>
          </a:bodyPr>
          <a:lstStyle/>
          <a:p>
            <a:pPr>
              <a:lnSpc>
                <a:spcPct val="110000"/>
              </a:lnSpc>
            </a:pPr>
            <a:r>
              <a:rPr lang="en-US" sz="1700" dirty="0"/>
              <a:t>Learning Styles- Can be understood simply as the verity of techniques preferred by students to help them perceive and process information and interact with the learning environment (Moussa, 2014).</a:t>
            </a:r>
          </a:p>
          <a:p>
            <a:pPr>
              <a:lnSpc>
                <a:spcPct val="110000"/>
              </a:lnSpc>
            </a:pPr>
            <a:r>
              <a:rPr lang="en-US" sz="1700" dirty="0"/>
              <a:t>Types of Different Learners</a:t>
            </a:r>
          </a:p>
          <a:p>
            <a:pPr marL="457200" indent="-457200">
              <a:lnSpc>
                <a:spcPct val="110000"/>
              </a:lnSpc>
              <a:buFont typeface="+mj-lt"/>
              <a:buAutoNum type="arabicPeriod"/>
            </a:pPr>
            <a:r>
              <a:rPr lang="en-US" sz="1700" dirty="0"/>
              <a:t>Theorist- Learns by analyzing and compiling facts. This type of learner learns best by models, concepts, and facts. These type of students need to understand the “WHY”</a:t>
            </a:r>
          </a:p>
          <a:p>
            <a:pPr marL="457200" indent="-457200">
              <a:lnSpc>
                <a:spcPct val="110000"/>
              </a:lnSpc>
              <a:buFont typeface="+mj-lt"/>
              <a:buAutoNum type="arabicPeriod"/>
            </a:pPr>
            <a:r>
              <a:rPr lang="en-US" sz="1700" dirty="0"/>
              <a:t>Pragmatist- Learns by practicing and application. Real world scenarios and learning is best for this type of student.</a:t>
            </a:r>
          </a:p>
          <a:p>
            <a:pPr marL="457200" indent="-457200">
              <a:lnSpc>
                <a:spcPct val="110000"/>
              </a:lnSpc>
              <a:buFont typeface="+mj-lt"/>
              <a:buAutoNum type="arabicPeriod"/>
            </a:pPr>
            <a:r>
              <a:rPr lang="en-US" sz="1700" dirty="0"/>
              <a:t>Activist- Learns best by doing</a:t>
            </a:r>
          </a:p>
          <a:p>
            <a:pPr marL="457200" indent="-457200">
              <a:lnSpc>
                <a:spcPct val="110000"/>
              </a:lnSpc>
              <a:buFont typeface="+mj-lt"/>
              <a:buAutoNum type="arabicPeriod"/>
            </a:pPr>
            <a:r>
              <a:rPr lang="en-US" sz="1700" dirty="0"/>
              <a:t>Reflector – Learns best by having everything presented before they activate </a:t>
            </a:r>
          </a:p>
        </p:txBody>
      </p:sp>
    </p:spTree>
    <p:extLst>
      <p:ext uri="{BB962C8B-B14F-4D97-AF65-F5344CB8AC3E}">
        <p14:creationId xmlns:p14="http://schemas.microsoft.com/office/powerpoint/2010/main" val="1215254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865BC-00E6-46EC-B2C2-DAC2EC3D08B5}"/>
              </a:ext>
            </a:extLst>
          </p:cNvPr>
          <p:cNvSpPr>
            <a:spLocks noGrp="1"/>
          </p:cNvSpPr>
          <p:nvPr>
            <p:ph type="title"/>
          </p:nvPr>
        </p:nvSpPr>
        <p:spPr>
          <a:xfrm>
            <a:off x="1451579" y="804519"/>
            <a:ext cx="9603275" cy="1049235"/>
          </a:xfrm>
        </p:spPr>
        <p:txBody>
          <a:bodyPr>
            <a:normAutofit/>
          </a:bodyPr>
          <a:lstStyle/>
          <a:p>
            <a:r>
              <a:rPr lang="en-US" dirty="0"/>
              <a:t>Technological Approach </a:t>
            </a:r>
          </a:p>
        </p:txBody>
      </p:sp>
      <p:sp>
        <p:nvSpPr>
          <p:cNvPr id="3" name="Content Placeholder 2">
            <a:extLst>
              <a:ext uri="{FF2B5EF4-FFF2-40B4-BE49-F238E27FC236}">
                <a16:creationId xmlns:a16="http://schemas.microsoft.com/office/drawing/2014/main" id="{52A2C6EA-4D8A-4265-A2DA-C6DC7D647D2D}"/>
              </a:ext>
            </a:extLst>
          </p:cNvPr>
          <p:cNvSpPr>
            <a:spLocks noGrp="1"/>
          </p:cNvSpPr>
          <p:nvPr>
            <p:ph idx="1"/>
          </p:nvPr>
        </p:nvSpPr>
        <p:spPr>
          <a:xfrm>
            <a:off x="1451579" y="2015734"/>
            <a:ext cx="6195784" cy="3450613"/>
          </a:xfrm>
        </p:spPr>
        <p:txBody>
          <a:bodyPr>
            <a:normAutofit/>
          </a:bodyPr>
          <a:lstStyle/>
          <a:p>
            <a:pPr>
              <a:lnSpc>
                <a:spcPct val="110000"/>
              </a:lnSpc>
            </a:pPr>
            <a:r>
              <a:rPr lang="en-US" sz="1400" b="1" dirty="0"/>
              <a:t>Technology</a:t>
            </a:r>
            <a:r>
              <a:rPr lang="en-US" sz="1400" dirty="0"/>
              <a:t> – The application of scientific knowledge for </a:t>
            </a:r>
            <a:r>
              <a:rPr lang="en-US" sz="1400" i="1" u="sng" dirty="0"/>
              <a:t>practical</a:t>
            </a:r>
            <a:r>
              <a:rPr lang="en-US" sz="1400" dirty="0"/>
              <a:t> purposes. </a:t>
            </a:r>
          </a:p>
          <a:p>
            <a:pPr>
              <a:lnSpc>
                <a:spcPct val="110000"/>
              </a:lnSpc>
            </a:pPr>
            <a:r>
              <a:rPr lang="en-US" sz="1400" dirty="0"/>
              <a:t>Technology is only beneficial if you have determined the “</a:t>
            </a:r>
            <a:r>
              <a:rPr lang="en-US" sz="1400" i="1" dirty="0"/>
              <a:t>why</a:t>
            </a:r>
            <a:r>
              <a:rPr lang="en-US" sz="1400" dirty="0"/>
              <a:t>”</a:t>
            </a:r>
          </a:p>
          <a:p>
            <a:pPr marL="457200" indent="-457200">
              <a:lnSpc>
                <a:spcPct val="110000"/>
              </a:lnSpc>
              <a:buFont typeface="+mj-lt"/>
              <a:buAutoNum type="arabicPeriod"/>
            </a:pPr>
            <a:r>
              <a:rPr lang="en-US" sz="1400" dirty="0"/>
              <a:t>How will implementing technology enhance the learning of students?</a:t>
            </a:r>
          </a:p>
          <a:p>
            <a:pPr marL="457200" indent="-457200">
              <a:lnSpc>
                <a:spcPct val="110000"/>
              </a:lnSpc>
              <a:buFont typeface="+mj-lt"/>
              <a:buAutoNum type="arabicPeriod"/>
            </a:pPr>
            <a:r>
              <a:rPr lang="en-US" sz="1400" dirty="0"/>
              <a:t>What skills will students learn from using technology?</a:t>
            </a:r>
          </a:p>
          <a:p>
            <a:pPr marL="457200" indent="-457200">
              <a:lnSpc>
                <a:spcPct val="110000"/>
              </a:lnSpc>
              <a:buFont typeface="+mj-lt"/>
              <a:buAutoNum type="arabicPeriod"/>
            </a:pPr>
            <a:r>
              <a:rPr lang="en-US" sz="1400" dirty="0"/>
              <a:t>Will students need prerequisite skills in order to use the technology? </a:t>
            </a:r>
          </a:p>
          <a:p>
            <a:pPr marL="457200" indent="-457200">
              <a:lnSpc>
                <a:spcPct val="110000"/>
              </a:lnSpc>
              <a:buFont typeface="+mj-lt"/>
              <a:buAutoNum type="arabicPeriod"/>
            </a:pPr>
            <a:r>
              <a:rPr lang="en-US" sz="1400" dirty="0"/>
              <a:t>Will it help to eliminate the learning  barriers of some or all students in class?</a:t>
            </a:r>
          </a:p>
          <a:p>
            <a:pPr>
              <a:lnSpc>
                <a:spcPct val="110000"/>
              </a:lnSpc>
            </a:pPr>
            <a:r>
              <a:rPr lang="en-US" sz="1400" dirty="0"/>
              <a:t>Technology may not be beneficial for all learners, lessons, or  help to accomplish the desired outcome of the lesson </a:t>
            </a:r>
          </a:p>
        </p:txBody>
      </p:sp>
      <p:pic>
        <p:nvPicPr>
          <p:cNvPr id="7" name="Graphic 6" descr="Classroom">
            <a:extLst>
              <a:ext uri="{FF2B5EF4-FFF2-40B4-BE49-F238E27FC236}">
                <a16:creationId xmlns:a16="http://schemas.microsoft.com/office/drawing/2014/main" id="{87A3FF04-C35D-4BAF-AB3C-BAFF2683DDD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8756" y="2277991"/>
            <a:ext cx="2926098" cy="2926098"/>
          </a:xfrm>
          <a:prstGeom prst="rect">
            <a:avLst/>
          </a:prstGeom>
        </p:spPr>
      </p:pic>
    </p:spTree>
    <p:extLst>
      <p:ext uri="{BB962C8B-B14F-4D97-AF65-F5344CB8AC3E}">
        <p14:creationId xmlns:p14="http://schemas.microsoft.com/office/powerpoint/2010/main" val="1479432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9DAC5-4193-4B60-83C0-86EB6B5D96E7}"/>
              </a:ext>
            </a:extLst>
          </p:cNvPr>
          <p:cNvSpPr>
            <a:spLocks noGrp="1"/>
          </p:cNvSpPr>
          <p:nvPr>
            <p:ph type="title"/>
          </p:nvPr>
        </p:nvSpPr>
        <p:spPr>
          <a:xfrm>
            <a:off x="1451579" y="804519"/>
            <a:ext cx="9603275" cy="1049235"/>
          </a:xfrm>
        </p:spPr>
        <p:txBody>
          <a:bodyPr>
            <a:normAutofit/>
          </a:bodyPr>
          <a:lstStyle/>
          <a:p>
            <a:r>
              <a:rPr lang="en-US" dirty="0"/>
              <a:t>Technological Framework</a:t>
            </a:r>
          </a:p>
        </p:txBody>
      </p:sp>
      <p:sp>
        <p:nvSpPr>
          <p:cNvPr id="3" name="Content Placeholder 2">
            <a:extLst>
              <a:ext uri="{FF2B5EF4-FFF2-40B4-BE49-F238E27FC236}">
                <a16:creationId xmlns:a16="http://schemas.microsoft.com/office/drawing/2014/main" id="{465D3F95-1A0D-4A18-B814-96F27F928362}"/>
              </a:ext>
            </a:extLst>
          </p:cNvPr>
          <p:cNvSpPr>
            <a:spLocks noGrp="1"/>
          </p:cNvSpPr>
          <p:nvPr>
            <p:ph idx="1"/>
          </p:nvPr>
        </p:nvSpPr>
        <p:spPr>
          <a:xfrm>
            <a:off x="1451579" y="2015734"/>
            <a:ext cx="6195784" cy="3450613"/>
          </a:xfrm>
        </p:spPr>
        <p:txBody>
          <a:bodyPr>
            <a:normAutofit/>
          </a:bodyPr>
          <a:lstStyle/>
          <a:p>
            <a:r>
              <a:rPr lang="en-US" dirty="0"/>
              <a:t>P- Technology must be useful and available to the people that are using it</a:t>
            </a:r>
          </a:p>
          <a:p>
            <a:r>
              <a:rPr lang="en-US" dirty="0"/>
              <a:t>O- The purpose of using technology must be objective and serve a purpose</a:t>
            </a:r>
          </a:p>
          <a:p>
            <a:r>
              <a:rPr lang="en-US" dirty="0"/>
              <a:t>S- A clear strategy that is essential to the overall use </a:t>
            </a:r>
          </a:p>
          <a:p>
            <a:r>
              <a:rPr lang="en-US" dirty="0"/>
              <a:t>T- Is the technology appropriate for the lesson and people expected to use it </a:t>
            </a:r>
          </a:p>
        </p:txBody>
      </p:sp>
      <p:pic>
        <p:nvPicPr>
          <p:cNvPr id="7" name="Graphic 6" descr="Light Bulb and Gear">
            <a:extLst>
              <a:ext uri="{FF2B5EF4-FFF2-40B4-BE49-F238E27FC236}">
                <a16:creationId xmlns:a16="http://schemas.microsoft.com/office/drawing/2014/main" id="{2589E7C5-518A-4693-80AD-E1E3D3425D8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8756" y="2277991"/>
            <a:ext cx="2926098" cy="2926098"/>
          </a:xfrm>
          <a:prstGeom prst="rect">
            <a:avLst/>
          </a:prstGeom>
        </p:spPr>
      </p:pic>
    </p:spTree>
    <p:extLst>
      <p:ext uri="{BB962C8B-B14F-4D97-AF65-F5344CB8AC3E}">
        <p14:creationId xmlns:p14="http://schemas.microsoft.com/office/powerpoint/2010/main" val="3788403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553BF-9485-466F-8B18-79C72B05C649}"/>
              </a:ext>
            </a:extLst>
          </p:cNvPr>
          <p:cNvSpPr>
            <a:spLocks noGrp="1"/>
          </p:cNvSpPr>
          <p:nvPr>
            <p:ph type="title"/>
          </p:nvPr>
        </p:nvSpPr>
        <p:spPr>
          <a:xfrm>
            <a:off x="1451579" y="804519"/>
            <a:ext cx="9603275" cy="1049235"/>
          </a:xfrm>
        </p:spPr>
        <p:txBody>
          <a:bodyPr>
            <a:normAutofit/>
          </a:bodyPr>
          <a:lstStyle/>
          <a:p>
            <a:r>
              <a:rPr lang="en-US" dirty="0"/>
              <a:t>Technological Resources</a:t>
            </a:r>
          </a:p>
        </p:txBody>
      </p:sp>
      <p:sp>
        <p:nvSpPr>
          <p:cNvPr id="27" name="Content Placeholder 2">
            <a:extLst>
              <a:ext uri="{FF2B5EF4-FFF2-40B4-BE49-F238E27FC236}">
                <a16:creationId xmlns:a16="http://schemas.microsoft.com/office/drawing/2014/main" id="{518603FF-265B-4E93-910F-D258826A2621}"/>
              </a:ext>
            </a:extLst>
          </p:cNvPr>
          <p:cNvSpPr>
            <a:spLocks noGrp="1"/>
          </p:cNvSpPr>
          <p:nvPr>
            <p:ph idx="1"/>
          </p:nvPr>
        </p:nvSpPr>
        <p:spPr>
          <a:xfrm>
            <a:off x="1451579" y="2015732"/>
            <a:ext cx="9603275" cy="3450613"/>
          </a:xfrm>
        </p:spPr>
        <p:txBody>
          <a:bodyPr>
            <a:normAutofit/>
          </a:bodyPr>
          <a:lstStyle/>
          <a:p>
            <a:pPr>
              <a:lnSpc>
                <a:spcPct val="110000"/>
              </a:lnSpc>
            </a:pPr>
            <a:r>
              <a:rPr lang="en-US" sz="1600" dirty="0"/>
              <a:t>Identifying technological resources that will help enhance instruction is critical when planning. Although there are many resources to use, not all resources are the best for the learning styles and needs of students.</a:t>
            </a:r>
          </a:p>
          <a:p>
            <a:pPr>
              <a:lnSpc>
                <a:spcPct val="110000"/>
              </a:lnSpc>
            </a:pPr>
            <a:r>
              <a:rPr lang="en-US" sz="1600" dirty="0"/>
              <a:t>Khan Academy – Educational videos</a:t>
            </a:r>
          </a:p>
          <a:p>
            <a:pPr>
              <a:lnSpc>
                <a:spcPct val="110000"/>
              </a:lnSpc>
            </a:pPr>
            <a:r>
              <a:rPr lang="en-US" sz="1600" dirty="0"/>
              <a:t>Facebook Groups – Opportunities to practice writing skills and techniques</a:t>
            </a:r>
          </a:p>
          <a:p>
            <a:pPr>
              <a:lnSpc>
                <a:spcPct val="110000"/>
              </a:lnSpc>
            </a:pPr>
            <a:r>
              <a:rPr lang="en-US" sz="1600" dirty="0"/>
              <a:t>Pinterest- Students have the opportunity to create vision boards or presentations using pictures and practice oratorical skills </a:t>
            </a:r>
          </a:p>
          <a:p>
            <a:pPr>
              <a:lnSpc>
                <a:spcPct val="110000"/>
              </a:lnSpc>
            </a:pPr>
            <a:r>
              <a:rPr lang="en-US" sz="1600" dirty="0"/>
              <a:t>Survey Monkey- Students have the opportunity to use this app to respond to questions which removes the barrier of fear or anxiety some students may have about learning new content</a:t>
            </a:r>
          </a:p>
          <a:p>
            <a:pPr>
              <a:lnSpc>
                <a:spcPct val="110000"/>
              </a:lnSpc>
            </a:pPr>
            <a:r>
              <a:rPr lang="en-US" sz="1600" dirty="0"/>
              <a:t> Voice Recorders- Allows students to hear and remove the barrier of reading difficulty</a:t>
            </a:r>
          </a:p>
        </p:txBody>
      </p:sp>
    </p:spTree>
    <p:extLst>
      <p:ext uri="{BB962C8B-B14F-4D97-AF65-F5344CB8AC3E}">
        <p14:creationId xmlns:p14="http://schemas.microsoft.com/office/powerpoint/2010/main" val="81616072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32E7D-CC11-426B-A176-BA745FDE3F4C}"/>
              </a:ext>
            </a:extLst>
          </p:cNvPr>
          <p:cNvSpPr>
            <a:spLocks noGrp="1"/>
          </p:cNvSpPr>
          <p:nvPr>
            <p:ph type="title"/>
          </p:nvPr>
        </p:nvSpPr>
        <p:spPr/>
        <p:txBody>
          <a:bodyPr anchor="ctr">
            <a:normAutofit/>
          </a:bodyPr>
          <a:lstStyle/>
          <a:p>
            <a:pPr algn="ctr"/>
            <a:r>
              <a:rPr lang="en-US" dirty="0"/>
              <a:t>Universal Design for Learning ( UDL)</a:t>
            </a:r>
          </a:p>
        </p:txBody>
      </p:sp>
      <p:sp>
        <p:nvSpPr>
          <p:cNvPr id="11" name="Text Placeholder 2">
            <a:extLst>
              <a:ext uri="{FF2B5EF4-FFF2-40B4-BE49-F238E27FC236}">
                <a16:creationId xmlns:a16="http://schemas.microsoft.com/office/drawing/2014/main" id="{68891066-E858-4753-9738-C5BD99BB2786}"/>
              </a:ext>
            </a:extLst>
          </p:cNvPr>
          <p:cNvSpPr>
            <a:spLocks noGrp="1"/>
          </p:cNvSpPr>
          <p:nvPr>
            <p:ph type="body" idx="1"/>
          </p:nvPr>
        </p:nvSpPr>
        <p:spPr/>
        <p:txBody>
          <a:bodyPr/>
          <a:lstStyle/>
          <a:p>
            <a:pPr algn="ctr"/>
            <a:r>
              <a:rPr lang="en-US" dirty="0"/>
              <a:t>Educators Definition of UDL</a:t>
            </a:r>
          </a:p>
        </p:txBody>
      </p:sp>
      <p:sp>
        <p:nvSpPr>
          <p:cNvPr id="3" name="Text Placeholder 2">
            <a:extLst>
              <a:ext uri="{FF2B5EF4-FFF2-40B4-BE49-F238E27FC236}">
                <a16:creationId xmlns:a16="http://schemas.microsoft.com/office/drawing/2014/main" id="{9A56727F-102B-4A9C-BC70-0858BC1E6A91}"/>
              </a:ext>
            </a:extLst>
          </p:cNvPr>
          <p:cNvSpPr>
            <a:spLocks noGrp="1"/>
          </p:cNvSpPr>
          <p:nvPr>
            <p:ph sz="half" idx="2"/>
          </p:nvPr>
        </p:nvSpPr>
        <p:spPr/>
        <p:txBody>
          <a:bodyPr>
            <a:normAutofit fontScale="92500"/>
          </a:bodyPr>
          <a:lstStyle/>
          <a:p>
            <a:r>
              <a:rPr lang="en-US" dirty="0"/>
              <a:t>UDL- is building a framework that helps to remove learning barriers and fears when it comes to learning content. It demonstrates that there are multiple ways for students to prove  what they have learned by not limiting how the learning is presented in the classroom environment </a:t>
            </a:r>
          </a:p>
        </p:txBody>
      </p:sp>
      <p:sp>
        <p:nvSpPr>
          <p:cNvPr id="13" name="Text Placeholder 4">
            <a:extLst>
              <a:ext uri="{FF2B5EF4-FFF2-40B4-BE49-F238E27FC236}">
                <a16:creationId xmlns:a16="http://schemas.microsoft.com/office/drawing/2014/main" id="{172AF9F0-58D0-44DF-9474-34866AE02FBC}"/>
              </a:ext>
            </a:extLst>
          </p:cNvPr>
          <p:cNvSpPr>
            <a:spLocks noGrp="1"/>
          </p:cNvSpPr>
          <p:nvPr>
            <p:ph type="body" sz="quarter" idx="3"/>
          </p:nvPr>
        </p:nvSpPr>
        <p:spPr/>
        <p:txBody>
          <a:bodyPr/>
          <a:lstStyle/>
          <a:p>
            <a:pPr algn="ctr"/>
            <a:r>
              <a:rPr lang="en-US" dirty="0"/>
              <a:t>The process of UDL </a:t>
            </a:r>
          </a:p>
        </p:txBody>
      </p:sp>
      <p:pic>
        <p:nvPicPr>
          <p:cNvPr id="6" name="Picture Placeholder 5" descr="A close up of a logo&#10;&#10;Description automatically generated">
            <a:extLst>
              <a:ext uri="{FF2B5EF4-FFF2-40B4-BE49-F238E27FC236}">
                <a16:creationId xmlns:a16="http://schemas.microsoft.com/office/drawing/2014/main" id="{F2AF5D3B-ADB9-46EB-B96A-799756A37FC9}"/>
              </a:ext>
            </a:extLst>
          </p:cNvPr>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7285515" y="2820988"/>
            <a:ext cx="2897820" cy="2638425"/>
          </a:xfrm>
          <a:noFill/>
        </p:spPr>
      </p:pic>
    </p:spTree>
    <p:extLst>
      <p:ext uri="{BB962C8B-B14F-4D97-AF65-F5344CB8AC3E}">
        <p14:creationId xmlns:p14="http://schemas.microsoft.com/office/powerpoint/2010/main" val="1560292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3" name="Rectangle 9">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7" name="Picture 11">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9" name="Straight Connector 13">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1" name="Straight Connector 15">
            <a:extLst>
              <a:ext uri="{FF2B5EF4-FFF2-40B4-BE49-F238E27FC236}">
                <a16:creationId xmlns:a16="http://schemas.microsoft.com/office/drawing/2014/main" id="{4977F1E1-2B6F-4BB6-899F-67D8764D83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32" name="Rectangle 17">
            <a:extLst>
              <a:ext uri="{FF2B5EF4-FFF2-40B4-BE49-F238E27FC236}">
                <a16:creationId xmlns:a16="http://schemas.microsoft.com/office/drawing/2014/main" id="{EC17D08F-2133-44A9-B28C-CB29928FA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19">
            <a:extLst>
              <a:ext uri="{FF2B5EF4-FFF2-40B4-BE49-F238E27FC236}">
                <a16:creationId xmlns:a16="http://schemas.microsoft.com/office/drawing/2014/main" id="{0CC36881-E309-4C41-8B5B-203AADC15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06E80356-4265-47FB-9CBF-18D1ECBA840B}"/>
              </a:ext>
            </a:extLst>
          </p:cNvPr>
          <p:cNvSpPr>
            <a:spLocks noGrp="1"/>
          </p:cNvSpPr>
          <p:nvPr>
            <p:ph type="title"/>
          </p:nvPr>
        </p:nvSpPr>
        <p:spPr>
          <a:xfrm>
            <a:off x="659301" y="1474969"/>
            <a:ext cx="2823919" cy="1868760"/>
          </a:xfrm>
        </p:spPr>
        <p:txBody>
          <a:bodyPr vert="horz" lIns="91440" tIns="45720" rIns="91440" bIns="0" rtlCol="0" anchor="b">
            <a:normAutofit/>
          </a:bodyPr>
          <a:lstStyle/>
          <a:p>
            <a:r>
              <a:rPr lang="en-US" sz="3300" dirty="0"/>
              <a:t>UDL Framework </a:t>
            </a:r>
          </a:p>
        </p:txBody>
      </p:sp>
      <p:cxnSp>
        <p:nvCxnSpPr>
          <p:cNvPr id="22" name="Straight Connector 21">
            <a:extLst>
              <a:ext uri="{FF2B5EF4-FFF2-40B4-BE49-F238E27FC236}">
                <a16:creationId xmlns:a16="http://schemas.microsoft.com/office/drawing/2014/main" id="{84F2C6A8-7D46-49EA-860B-0F0B020843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9301" y="3528543"/>
            <a:ext cx="282391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24" name="Group 23">
            <a:extLst>
              <a:ext uri="{FF2B5EF4-FFF2-40B4-BE49-F238E27FC236}">
                <a16:creationId xmlns:a16="http://schemas.microsoft.com/office/drawing/2014/main" id="{AED92372-F778-4E96-9E90-4E63BAF3CA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7463258" y="583365"/>
            <a:chExt cx="7560115" cy="5181928"/>
          </a:xfrm>
        </p:grpSpPr>
        <p:sp>
          <p:nvSpPr>
            <p:cNvPr id="25" name="Rectangle 24">
              <a:extLst>
                <a:ext uri="{FF2B5EF4-FFF2-40B4-BE49-F238E27FC236}">
                  <a16:creationId xmlns:a16="http://schemas.microsoft.com/office/drawing/2014/main" id="{EB4EC089-8B60-43F4-9BF5-1F0B0E398E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8" y="583365"/>
              <a:ext cx="7560115"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1C0BAC91-1725-4E5A-92CE-F5A2EB066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7" y="915807"/>
              <a:ext cx="69282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5" name="Content Placeholder 4" descr="A screenshot of a cell phone&#10;&#10;Description automatically generated">
            <a:extLst>
              <a:ext uri="{FF2B5EF4-FFF2-40B4-BE49-F238E27FC236}">
                <a16:creationId xmlns:a16="http://schemas.microsoft.com/office/drawing/2014/main" id="{3507D63B-2D2F-42E5-8E3A-50D2D02EAFE7}"/>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r="-2" b="17952"/>
          <a:stretch/>
        </p:blipFill>
        <p:spPr>
          <a:xfrm>
            <a:off x="4618374" y="1116345"/>
            <a:ext cx="6282919" cy="3866172"/>
          </a:xfrm>
          <a:prstGeom prst="rect">
            <a:avLst/>
          </a:prstGeom>
        </p:spPr>
      </p:pic>
      <p:pic>
        <p:nvPicPr>
          <p:cNvPr id="28" name="Picture 27">
            <a:extLst>
              <a:ext uri="{FF2B5EF4-FFF2-40B4-BE49-F238E27FC236}">
                <a16:creationId xmlns:a16="http://schemas.microsoft.com/office/drawing/2014/main" id="{4B61EBEC-D0CA-456C-98A6-EDA1AC9FB0D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0" name="Straight Connector 29">
            <a:extLst>
              <a:ext uri="{FF2B5EF4-FFF2-40B4-BE49-F238E27FC236}">
                <a16:creationId xmlns:a16="http://schemas.microsoft.com/office/drawing/2014/main" id="{718A71EB-D327-4458-85FB-26336B2BA0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5087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CA93F-BB9B-41B3-A169-3E81B79F8E5A}"/>
              </a:ext>
            </a:extLst>
          </p:cNvPr>
          <p:cNvSpPr>
            <a:spLocks noGrp="1"/>
          </p:cNvSpPr>
          <p:nvPr>
            <p:ph type="title"/>
          </p:nvPr>
        </p:nvSpPr>
        <p:spPr/>
        <p:txBody>
          <a:bodyPr/>
          <a:lstStyle/>
          <a:p>
            <a:pPr algn="ctr"/>
            <a:r>
              <a:rPr lang="en-US" dirty="0"/>
              <a:t>UDL- Taking The Limits Off</a:t>
            </a:r>
          </a:p>
        </p:txBody>
      </p:sp>
      <p:pic>
        <p:nvPicPr>
          <p:cNvPr id="7" name="Online Media 6" title="UDL At A Glance">
            <a:hlinkClick r:id="" action="ppaction://media"/>
            <a:extLst>
              <a:ext uri="{FF2B5EF4-FFF2-40B4-BE49-F238E27FC236}">
                <a16:creationId xmlns:a16="http://schemas.microsoft.com/office/drawing/2014/main" id="{91103CDF-B0AE-471B-A0E6-E04985CBB74A}"/>
              </a:ext>
            </a:extLst>
          </p:cNvPr>
          <p:cNvPicPr>
            <a:picLocks noGrp="1" noRot="1" noChangeAspect="1"/>
          </p:cNvPicPr>
          <p:nvPr>
            <p:ph idx="1"/>
            <a:videoFile r:link="rId1"/>
          </p:nvPr>
        </p:nvPicPr>
        <p:blipFill>
          <a:blip r:embed="rId3"/>
          <a:stretch>
            <a:fillRect/>
          </a:stretch>
        </p:blipFill>
        <p:spPr>
          <a:xfrm>
            <a:off x="2603500" y="2205038"/>
            <a:ext cx="6037263" cy="4524375"/>
          </a:xfrm>
          <a:prstGeom prst="rect">
            <a:avLst/>
          </a:prstGeom>
        </p:spPr>
      </p:pic>
    </p:spTree>
    <p:extLst>
      <p:ext uri="{BB962C8B-B14F-4D97-AF65-F5344CB8AC3E}">
        <p14:creationId xmlns:p14="http://schemas.microsoft.com/office/powerpoint/2010/main" val="1230120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Education">
      <a:dk1>
        <a:srgbClr val="3C4743"/>
      </a:dk1>
      <a:lt1>
        <a:srgbClr val="E5E6DA"/>
      </a:lt1>
      <a:dk2>
        <a:srgbClr val="000000"/>
      </a:dk2>
      <a:lt2>
        <a:srgbClr val="FFFFFF"/>
      </a:lt2>
      <a:accent1>
        <a:srgbClr val="DDC237"/>
      </a:accent1>
      <a:accent2>
        <a:srgbClr val="94A43E"/>
      </a:accent2>
      <a:accent3>
        <a:srgbClr val="6488A3"/>
      </a:accent3>
      <a:accent4>
        <a:srgbClr val="926E8F"/>
      </a:accent4>
      <a:accent5>
        <a:srgbClr val="96A1AA"/>
      </a:accent5>
      <a:accent6>
        <a:srgbClr val="A99E8A"/>
      </a:accent6>
      <a:hlink>
        <a:srgbClr val="6488A3"/>
      </a:hlink>
      <a:folHlink>
        <a:srgbClr val="926E8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ducation">
      <a:dk1>
        <a:srgbClr val="3C4743"/>
      </a:dk1>
      <a:lt1>
        <a:srgbClr val="E5E6DA"/>
      </a:lt1>
      <a:dk2>
        <a:srgbClr val="000000"/>
      </a:dk2>
      <a:lt2>
        <a:srgbClr val="FFFFFF"/>
      </a:lt2>
      <a:accent1>
        <a:srgbClr val="DDC237"/>
      </a:accent1>
      <a:accent2>
        <a:srgbClr val="94A43E"/>
      </a:accent2>
      <a:accent3>
        <a:srgbClr val="6488A3"/>
      </a:accent3>
      <a:accent4>
        <a:srgbClr val="926E8F"/>
      </a:accent4>
      <a:accent5>
        <a:srgbClr val="96A1AA"/>
      </a:accent5>
      <a:accent6>
        <a:srgbClr val="A99E8A"/>
      </a:accent6>
      <a:hlink>
        <a:srgbClr val="6488A3"/>
      </a:hlink>
      <a:folHlink>
        <a:srgbClr val="926E8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1454</TotalTime>
  <Words>704</Words>
  <Application>Microsoft Office PowerPoint</Application>
  <PresentationFormat>Widescreen</PresentationFormat>
  <Paragraphs>61</Paragraphs>
  <Slides>12</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Gill Sans MT</vt:lpstr>
      <vt:lpstr>Gallery</vt:lpstr>
      <vt:lpstr>How Technology Removes Learning Barriers in Online Learning </vt:lpstr>
      <vt:lpstr>Topics of Discussion </vt:lpstr>
      <vt:lpstr>Learning  Styles </vt:lpstr>
      <vt:lpstr>Technological Approach </vt:lpstr>
      <vt:lpstr>Technological Framework</vt:lpstr>
      <vt:lpstr>Technological Resources</vt:lpstr>
      <vt:lpstr>Universal Design for Learning ( UDL)</vt:lpstr>
      <vt:lpstr>UDL Framework </vt:lpstr>
      <vt:lpstr>UDL- Taking The Limits Off</vt:lpstr>
      <vt:lpstr>UDL and Adult Education </vt:lpstr>
      <vt:lpstr>UDL and Technology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Technology Removes Learning Barriers in Online Learning </dc:title>
  <dc:creator>Doze, Mark (DCPS)</dc:creator>
  <cp:lastModifiedBy>Doze, Mark (DCPS)</cp:lastModifiedBy>
  <cp:revision>5</cp:revision>
  <dcterms:created xsi:type="dcterms:W3CDTF">2020-05-08T20:43:44Z</dcterms:created>
  <dcterms:modified xsi:type="dcterms:W3CDTF">2020-05-09T20:58:13Z</dcterms:modified>
</cp:coreProperties>
</file>