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47" r:id="rId3"/>
    <p:sldId id="309" r:id="rId4"/>
    <p:sldId id="356" r:id="rId5"/>
    <p:sldId id="351" r:id="rId6"/>
    <p:sldId id="276" r:id="rId7"/>
    <p:sldId id="353" r:id="rId8"/>
    <p:sldId id="304" r:id="rId9"/>
    <p:sldId id="303" r:id="rId10"/>
    <p:sldId id="350" r:id="rId11"/>
    <p:sldId id="35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3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6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0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3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9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5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2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5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5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F2A1-A643-4359-B0D0-92751A8F3A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1A05-06AD-43FE-8E2C-1DF5F66BA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7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3D1388-2461-43BB-BBF4-897D441CF327}"/>
              </a:ext>
            </a:extLst>
          </p:cNvPr>
          <p:cNvSpPr txBox="1">
            <a:spLocks noChangeArrowheads="1"/>
          </p:cNvSpPr>
          <p:nvPr/>
        </p:nvSpPr>
        <p:spPr>
          <a:xfrm>
            <a:off x="390022" y="817024"/>
            <a:ext cx="8363956" cy="5645919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443" b="1" kern="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Teaching Science in Math Classes </a:t>
            </a:r>
            <a:br>
              <a:rPr lang="en-US" sz="3991" b="1" kern="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3991" b="1" kern="0" dirty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br>
              <a:rPr lang="en-US" sz="2400" b="1" kern="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Mengsteab Weldegaber</a:t>
            </a: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mengsteab.weldegaber@montgomerycollege.edu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400" b="1" kern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AELG, GED Program Instructor</a:t>
            </a:r>
            <a:endParaRPr lang="en-US" sz="2400" b="1" kern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1" kern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sz="3991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Spring 2020 Conference – 30 May 2020 </a:t>
            </a:r>
            <a:endParaRPr lang="en-US" sz="3200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:mono punnett.jpg">
            <a:extLst>
              <a:ext uri="{FF2B5EF4-FFF2-40B4-BE49-F238E27FC236}">
                <a16:creationId xmlns:a16="http://schemas.microsoft.com/office/drawing/2014/main" id="{247A12AE-BE09-4CC9-B61B-B8687382DF2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0990" y="3946275"/>
            <a:ext cx="3318891" cy="27549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8107691-1D0C-47B8-8C4D-A5D09F85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214" y="3707179"/>
            <a:ext cx="8350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CEFA6D-5CC8-4341-AC71-C79BE5388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262" y="3716057"/>
            <a:ext cx="8366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7D2215-1241-4A14-8A45-97DFF3CFC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095" y="4576299"/>
            <a:ext cx="83661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2182C3-AD01-45AB-9197-6DBCE66F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360" y="5523106"/>
            <a:ext cx="83661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490BFB-1575-4571-B58D-0F2860677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358" y="4542558"/>
            <a:ext cx="12080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719B88-44EE-41DC-A1DC-17C5C80DA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220" y="4542558"/>
            <a:ext cx="12080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23078D-D6A4-4B5A-BA51-E331BB87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748" y="5523106"/>
            <a:ext cx="12080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C0DCF7-C248-4AC2-8B0D-90231A651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610" y="5523106"/>
            <a:ext cx="12080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ED5DD4-E661-48B6-AECA-41D78E0CE396}"/>
              </a:ext>
            </a:extLst>
          </p:cNvPr>
          <p:cNvSpPr/>
          <p:nvPr/>
        </p:nvSpPr>
        <p:spPr>
          <a:xfrm>
            <a:off x="81909" y="22386"/>
            <a:ext cx="9147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Georgia" panose="02040502050405020303" pitchFamily="18" charset="0"/>
              </a:rPr>
              <a:t>Science Questions &amp; </a:t>
            </a:r>
            <a:r>
              <a:rPr lang="en-US" altLang="en-US" sz="3600" b="1" dirty="0">
                <a:solidFill>
                  <a:srgbClr val="0000FF"/>
                </a:solidFill>
                <a:latin typeface="Georgia" panose="02040502050405020303" pitchFamily="18" charset="0"/>
              </a:rPr>
              <a:t>Math Answers</a:t>
            </a:r>
            <a:r>
              <a:rPr lang="en-US" sz="36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1C39437-2256-47B8-8B0F-2C8314210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625458"/>
              </p:ext>
            </p:extLst>
          </p:nvPr>
        </p:nvGraphicFramePr>
        <p:xfrm>
          <a:off x="649554" y="1277348"/>
          <a:ext cx="8012144" cy="213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9809">
                  <a:extLst>
                    <a:ext uri="{9D8B030D-6E8A-4147-A177-3AD203B41FA5}">
                      <a16:colId xmlns:a16="http://schemas.microsoft.com/office/drawing/2014/main" val="3413818735"/>
                    </a:ext>
                  </a:extLst>
                </a:gridCol>
                <a:gridCol w="2882335">
                  <a:extLst>
                    <a:ext uri="{9D8B030D-6E8A-4147-A177-3AD203B41FA5}">
                      <a16:colId xmlns:a16="http://schemas.microsoft.com/office/drawing/2014/main" val="2081596735"/>
                    </a:ext>
                  </a:extLst>
                </a:gridCol>
              </a:tblGrid>
              <a:tr h="4893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Questions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06751"/>
                  </a:ext>
                </a:extLst>
              </a:tr>
              <a:tr h="694635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chance is there that an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offspring pea plant will be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083328"/>
                  </a:ext>
                </a:extLst>
              </a:tr>
              <a:tr h="69463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 What chance is there that an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offspring pea plant will be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9892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E5C23E-FB79-4684-A189-550E9D84BEAE}"/>
                  </a:ext>
                </a:extLst>
              </p:cNvPr>
              <p:cNvSpPr txBox="1"/>
              <p:nvPr/>
            </p:nvSpPr>
            <p:spPr>
              <a:xfrm>
                <a:off x="5975661" y="1850431"/>
                <a:ext cx="236327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en-US" sz="2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400" b="1" dirty="0">
                  <a:solidFill>
                    <a:srgbClr val="1F05BB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E5C23E-FB79-4684-A189-550E9D84B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661" y="1850431"/>
                <a:ext cx="2363276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4DBEAEE0-ECB1-4AE4-9993-B29DBB528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1" y="552243"/>
            <a:ext cx="84220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genotype of the two parents are given to be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EC1B8A-326E-485C-8087-0C7D36F3E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684" y="5230718"/>
            <a:ext cx="30006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Georgia" panose="02040502050405020303" pitchFamily="18" charset="0"/>
              </a:rPr>
              <a:t>Punnett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A7A822D-232B-4707-B313-A9EE937879A8}"/>
                  </a:ext>
                </a:extLst>
              </p:cNvPr>
              <p:cNvSpPr txBox="1"/>
              <p:nvPr/>
            </p:nvSpPr>
            <p:spPr>
              <a:xfrm>
                <a:off x="5975661" y="2649611"/>
                <a:ext cx="236327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altLang="en-US" sz="2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400" b="1" dirty="0">
                  <a:solidFill>
                    <a:srgbClr val="1F05BB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A7A822D-232B-4707-B313-A9EE93787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661" y="2649611"/>
                <a:ext cx="2363276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64C1C76-BB02-48CB-9500-5A38D683B248}"/>
              </a:ext>
            </a:extLst>
          </p:cNvPr>
          <p:cNvSpPr/>
          <p:nvPr/>
        </p:nvSpPr>
        <p:spPr>
          <a:xfrm>
            <a:off x="6205973" y="1280697"/>
            <a:ext cx="1547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Georgia" panose="02040502050405020303" pitchFamily="18" charset="0"/>
              </a:rPr>
              <a:t>Answers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7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5" grpId="0"/>
      <p:bldP spid="27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63B7B-33D4-4B5E-8596-75188313B9AA}"/>
              </a:ext>
            </a:extLst>
          </p:cNvPr>
          <p:cNvSpPr/>
          <p:nvPr/>
        </p:nvSpPr>
        <p:spPr>
          <a:xfrm>
            <a:off x="323932" y="409449"/>
            <a:ext cx="8469296" cy="806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</a:t>
            </a:r>
            <a:endParaRPr lang="en-US" sz="3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93062-D589-410C-9906-EE6B84C24E40}"/>
              </a:ext>
            </a:extLst>
          </p:cNvPr>
          <p:cNvSpPr/>
          <p:nvPr/>
        </p:nvSpPr>
        <p:spPr>
          <a:xfrm>
            <a:off x="348680" y="1606873"/>
            <a:ext cx="844663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 Science/Real-world applications in mathematics are most effective at </a:t>
            </a:r>
            <a:r>
              <a:rPr lang="en-US" sz="2600" b="1" i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engaging student interest</a:t>
            </a:r>
            <a:r>
              <a:rPr lang="en-US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600" b="1" i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recall of material</a:t>
            </a:r>
            <a:r>
              <a:rPr lang="en-US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Keep Math relevant and fun to teach/learn.</a:t>
            </a:r>
          </a:p>
          <a:p>
            <a:r>
              <a:rPr lang="en-US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Deeper understanding of Math skills will help students prepare for </a:t>
            </a:r>
            <a:r>
              <a:rPr lang="en-US" sz="2600" b="1" i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GED Science Test</a:t>
            </a:r>
            <a:r>
              <a:rPr lang="en-US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06351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63B7B-33D4-4B5E-8596-75188313B9AA}"/>
              </a:ext>
            </a:extLst>
          </p:cNvPr>
          <p:cNvSpPr/>
          <p:nvPr/>
        </p:nvSpPr>
        <p:spPr>
          <a:xfrm>
            <a:off x="195309" y="438946"/>
            <a:ext cx="8469296" cy="806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</a:t>
            </a:r>
            <a:endParaRPr lang="en-US" sz="3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93062-D589-410C-9906-EE6B84C24E40}"/>
              </a:ext>
            </a:extLst>
          </p:cNvPr>
          <p:cNvSpPr/>
          <p:nvPr/>
        </p:nvSpPr>
        <p:spPr>
          <a:xfrm>
            <a:off x="989321" y="1726252"/>
            <a:ext cx="6210354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(Motivation)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Connecting </a:t>
            </a:r>
            <a:r>
              <a:rPr lang="en-US" sz="2800" b="1" dirty="0">
                <a:solidFill>
                  <a:srgbClr val="1F05BB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</a:t>
            </a:r>
            <a:r>
              <a:rPr lang="en-US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910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63B7B-33D4-4B5E-8596-75188313B9AA}"/>
              </a:ext>
            </a:extLst>
          </p:cNvPr>
          <p:cNvSpPr/>
          <p:nvPr/>
        </p:nvSpPr>
        <p:spPr>
          <a:xfrm>
            <a:off x="208624" y="143115"/>
            <a:ext cx="8469296" cy="806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(Motivation)</a:t>
            </a:r>
            <a:endParaRPr lang="en-US" sz="3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93062-D589-410C-9906-EE6B84C24E40}"/>
              </a:ext>
            </a:extLst>
          </p:cNvPr>
          <p:cNvSpPr/>
          <p:nvPr/>
        </p:nvSpPr>
        <p:spPr>
          <a:xfrm>
            <a:off x="596476" y="1128997"/>
            <a:ext cx="8469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student in the AELG, GED Program ask about Science. </a:t>
            </a:r>
          </a:p>
          <a:p>
            <a:r>
              <a:rPr lang="en-US" sz="1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Independently prepare for Science GED test is a challenge to adult students.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D0E626-A2E6-4DE6-95FD-689C7B8CB4C8}"/>
              </a:ext>
            </a:extLst>
          </p:cNvPr>
          <p:cNvSpPr/>
          <p:nvPr/>
        </p:nvSpPr>
        <p:spPr>
          <a:xfrm>
            <a:off x="596476" y="3301729"/>
            <a:ext cx="7519385" cy="806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endParaRPr lang="en-US" sz="3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C028E8-453D-4549-8044-F550AC9483BE}"/>
              </a:ext>
            </a:extLst>
          </p:cNvPr>
          <p:cNvSpPr/>
          <p:nvPr/>
        </p:nvSpPr>
        <p:spPr>
          <a:xfrm>
            <a:off x="596476" y="4271393"/>
            <a:ext cx="85475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Teachers</a:t>
            </a:r>
            <a:r>
              <a:rPr lang="en-US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be able to connect Math ideas with Science and real world. </a:t>
            </a:r>
          </a:p>
          <a:p>
            <a:r>
              <a:rPr lang="en-US" sz="1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be able to build deeper understand-ing in math skills and remain engaged in the learning process.</a:t>
            </a:r>
          </a:p>
        </p:txBody>
      </p:sp>
    </p:spTree>
    <p:extLst>
      <p:ext uri="{BB962C8B-B14F-4D97-AF65-F5344CB8AC3E}">
        <p14:creationId xmlns:p14="http://schemas.microsoft.com/office/powerpoint/2010/main" val="349964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5C3FE-0623-40A8-8CC4-409577E46FBA}"/>
              </a:ext>
            </a:extLst>
          </p:cNvPr>
          <p:cNvSpPr/>
          <p:nvPr/>
        </p:nvSpPr>
        <p:spPr>
          <a:xfrm>
            <a:off x="507699" y="1108240"/>
            <a:ext cx="8469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our students understand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and how their </a:t>
            </a:r>
            <a:r>
              <a:rPr lang="en-US" sz="2400" b="1" dirty="0">
                <a:solidFill>
                  <a:srgbClr val="1F05BB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 skill</a:t>
            </a:r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apply outside of the classroom?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575AD4-9731-4A1F-B382-6822FE58C73A}"/>
              </a:ext>
            </a:extLst>
          </p:cNvPr>
          <p:cNvSpPr/>
          <p:nvPr/>
        </p:nvSpPr>
        <p:spPr>
          <a:xfrm>
            <a:off x="167005" y="119350"/>
            <a:ext cx="8469296" cy="806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1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US" sz="3600" b="1" dirty="0">
              <a:solidFill>
                <a:srgbClr val="FF00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65CC9D-A7E6-4563-BC22-F691B9691F88}"/>
              </a:ext>
            </a:extLst>
          </p:cNvPr>
          <p:cNvSpPr/>
          <p:nvPr/>
        </p:nvSpPr>
        <p:spPr>
          <a:xfrm>
            <a:off x="507699" y="2308569"/>
            <a:ext cx="84692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Answer: </a:t>
            </a:r>
            <a:r>
              <a:rPr lang="en-US" sz="2400" b="1" dirty="0">
                <a:solidFill>
                  <a:srgbClr val="1F05BB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is everywhere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:-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Building Design &amp; Architecture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Medicine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Urban Planning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Electronic Music Production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Auto Transportation Design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Fashion Design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Managing Money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Weather Forecast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Science &amp; Engineering</a:t>
            </a:r>
          </a:p>
        </p:txBody>
      </p:sp>
    </p:spTree>
    <p:extLst>
      <p:ext uri="{BB962C8B-B14F-4D97-AF65-F5344CB8AC3E}">
        <p14:creationId xmlns:p14="http://schemas.microsoft.com/office/powerpoint/2010/main" val="16713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E799-2A08-4B6D-8E03-EAB38FE1DF36}"/>
              </a:ext>
            </a:extLst>
          </p:cNvPr>
          <p:cNvSpPr txBox="1">
            <a:spLocks/>
          </p:cNvSpPr>
          <p:nvPr/>
        </p:nvSpPr>
        <p:spPr>
          <a:xfrm>
            <a:off x="257743" y="1316894"/>
            <a:ext cx="8533105" cy="7889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Georgia" panose="02040502050405020303" pitchFamily="18" charset="0"/>
              </a:rPr>
              <a:t>1. </a:t>
            </a:r>
            <a:r>
              <a:rPr lang="en-US" sz="4000" b="1" dirty="0">
                <a:solidFill>
                  <a:srgbClr val="1F05BB"/>
                </a:solidFill>
                <a:latin typeface="Georgia" panose="02040502050405020303" pitchFamily="18" charset="0"/>
              </a:rPr>
              <a:t>Linear Equation </a:t>
            </a:r>
            <a:r>
              <a:rPr lang="en-US" sz="4000" b="1" dirty="0">
                <a:latin typeface="Georgia" panose="02040502050405020303" pitchFamily="18" charset="0"/>
                <a:sym typeface="Symbol" panose="05050102010706020507" pitchFamily="18" charset="2"/>
              </a:rPr>
              <a:t> </a:t>
            </a:r>
            <a:r>
              <a:rPr lang="en-US" sz="4000" b="1" baseline="30000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C into </a:t>
            </a:r>
            <a:r>
              <a:rPr lang="en-US" sz="4000" b="1" baseline="30000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F 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2DAAC2-AB33-4074-B9A6-DC1898899D4B}"/>
              </a:ext>
            </a:extLst>
          </p:cNvPr>
          <p:cNvCxnSpPr>
            <a:cxnSpLocks/>
          </p:cNvCxnSpPr>
          <p:nvPr/>
        </p:nvCxnSpPr>
        <p:spPr>
          <a:xfrm>
            <a:off x="4651899" y="2008467"/>
            <a:ext cx="0" cy="46142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B0A147-117E-438A-A2A1-7E04AF0DA6C6}"/>
                  </a:ext>
                </a:extLst>
              </p:cNvPr>
              <p:cNvSpPr txBox="1"/>
              <p:nvPr/>
            </p:nvSpPr>
            <p:spPr>
              <a:xfrm>
                <a:off x="898655" y="2908903"/>
                <a:ext cx="23483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B0A147-117E-438A-A2A1-7E04AF0DA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655" y="2908903"/>
                <a:ext cx="234839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65EBB5-7861-4674-B47B-D81D8D671543}"/>
                  </a:ext>
                </a:extLst>
              </p:cNvPr>
              <p:cNvSpPr txBox="1"/>
              <p:nvPr/>
            </p:nvSpPr>
            <p:spPr>
              <a:xfrm>
                <a:off x="5113192" y="2631453"/>
                <a:ext cx="3500104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𝐅</m:t>
                          </m:r>
                        </m:sub>
                      </m:sSub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</m:sSub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65EBB5-7861-4674-B47B-D81D8D671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192" y="2631453"/>
                <a:ext cx="3500104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501A345-3885-4DAC-94AC-A0D91F878E99}"/>
              </a:ext>
            </a:extLst>
          </p:cNvPr>
          <p:cNvSpPr/>
          <p:nvPr/>
        </p:nvSpPr>
        <p:spPr>
          <a:xfrm>
            <a:off x="1598137" y="2008467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1F05BB"/>
                </a:solidFill>
                <a:latin typeface="Georgia" panose="02040502050405020303" pitchFamily="18" charset="0"/>
              </a:rPr>
              <a:t>Math</a:t>
            </a:r>
            <a:endParaRPr lang="en-US" sz="3200" dirty="0">
              <a:solidFill>
                <a:srgbClr val="1F05BB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7138E-D109-497E-A576-32A7E2707364}"/>
              </a:ext>
            </a:extLst>
          </p:cNvPr>
          <p:cNvSpPr/>
          <p:nvPr/>
        </p:nvSpPr>
        <p:spPr>
          <a:xfrm>
            <a:off x="5950236" y="1962540"/>
            <a:ext cx="1784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Science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8C16B54A-0B39-43F9-B556-6353893616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1841576"/>
                  </p:ext>
                </p:extLst>
              </p:nvPr>
            </p:nvGraphicFramePr>
            <p:xfrm>
              <a:off x="932189" y="3758623"/>
              <a:ext cx="2314865" cy="2316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6308">
                      <a:extLst>
                        <a:ext uri="{9D8B030D-6E8A-4147-A177-3AD203B41FA5}">
                          <a16:colId xmlns:a16="http://schemas.microsoft.com/office/drawing/2014/main" val="3924088447"/>
                        </a:ext>
                      </a:extLst>
                    </a:gridCol>
                    <a:gridCol w="1178557">
                      <a:extLst>
                        <a:ext uri="{9D8B030D-6E8A-4147-A177-3AD203B41FA5}">
                          <a16:colId xmlns:a16="http://schemas.microsoft.com/office/drawing/2014/main" val="11219339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74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6137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40140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59295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8C16B54A-0B39-43F9-B556-6353893616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1841576"/>
                  </p:ext>
                </p:extLst>
              </p:nvPr>
            </p:nvGraphicFramePr>
            <p:xfrm>
              <a:off x="932189" y="3758623"/>
              <a:ext cx="2314865" cy="2316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6308">
                      <a:extLst>
                        <a:ext uri="{9D8B030D-6E8A-4147-A177-3AD203B41FA5}">
                          <a16:colId xmlns:a16="http://schemas.microsoft.com/office/drawing/2014/main" val="3924088447"/>
                        </a:ext>
                      </a:extLst>
                    </a:gridCol>
                    <a:gridCol w="1178557">
                      <a:extLst>
                        <a:ext uri="{9D8B030D-6E8A-4147-A177-3AD203B41FA5}">
                          <a16:colId xmlns:a16="http://schemas.microsoft.com/office/drawing/2014/main" val="1121933912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35" t="-1053" r="-104813" b="-3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96907" t="-1053" r="-1031" b="-3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074072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61370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401401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5929561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3">
                <a:extLst>
                  <a:ext uri="{FF2B5EF4-FFF2-40B4-BE49-F238E27FC236}">
                    <a16:creationId xmlns:a16="http://schemas.microsoft.com/office/drawing/2014/main" id="{5E9AA948-78DA-47C1-A484-ADD5653C88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00600"/>
                  </p:ext>
                </p:extLst>
              </p:nvPr>
            </p:nvGraphicFramePr>
            <p:xfrm>
              <a:off x="5567812" y="3758623"/>
              <a:ext cx="2314865" cy="2316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6308">
                      <a:extLst>
                        <a:ext uri="{9D8B030D-6E8A-4147-A177-3AD203B41FA5}">
                          <a16:colId xmlns:a16="http://schemas.microsoft.com/office/drawing/2014/main" val="3924088447"/>
                        </a:ext>
                      </a:extLst>
                    </a:gridCol>
                    <a:gridCol w="1178557">
                      <a:extLst>
                        <a:ext uri="{9D8B030D-6E8A-4147-A177-3AD203B41FA5}">
                          <a16:colId xmlns:a16="http://schemas.microsoft.com/office/drawing/2014/main" val="11219339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sub>
                              </m:sSub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74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-20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6137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40140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68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59295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3">
                <a:extLst>
                  <a:ext uri="{FF2B5EF4-FFF2-40B4-BE49-F238E27FC236}">
                    <a16:creationId xmlns:a16="http://schemas.microsoft.com/office/drawing/2014/main" id="{5E9AA948-78DA-47C1-A484-ADD5653C88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00600"/>
                  </p:ext>
                </p:extLst>
              </p:nvPr>
            </p:nvGraphicFramePr>
            <p:xfrm>
              <a:off x="5567812" y="3758623"/>
              <a:ext cx="2314865" cy="2316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6308">
                      <a:extLst>
                        <a:ext uri="{9D8B030D-6E8A-4147-A177-3AD203B41FA5}">
                          <a16:colId xmlns:a16="http://schemas.microsoft.com/office/drawing/2014/main" val="3924088447"/>
                        </a:ext>
                      </a:extLst>
                    </a:gridCol>
                    <a:gridCol w="1178557">
                      <a:extLst>
                        <a:ext uri="{9D8B030D-6E8A-4147-A177-3AD203B41FA5}">
                          <a16:colId xmlns:a16="http://schemas.microsoft.com/office/drawing/2014/main" val="1121933912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35" t="-1053" r="-104813" b="-3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6907" t="-1053" r="-1031" b="-3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074072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-20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61370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401401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</a:rPr>
                            <a:t>68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59295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A486D636-F413-4482-B90E-AFBD851953FE}"/>
              </a:ext>
            </a:extLst>
          </p:cNvPr>
          <p:cNvSpPr/>
          <p:nvPr/>
        </p:nvSpPr>
        <p:spPr>
          <a:xfrm>
            <a:off x="1549798" y="2063769"/>
            <a:ext cx="1340679" cy="47417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722A96-417E-428A-B341-7DB8D7A79A34}"/>
              </a:ext>
            </a:extLst>
          </p:cNvPr>
          <p:cNvSpPr/>
          <p:nvPr/>
        </p:nvSpPr>
        <p:spPr>
          <a:xfrm>
            <a:off x="5950235" y="2029875"/>
            <a:ext cx="1784463" cy="4741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FEFD848-A1D8-49BA-876F-FAD28A7F2F92}"/>
              </a:ext>
            </a:extLst>
          </p:cNvPr>
          <p:cNvSpPr txBox="1">
            <a:spLocks/>
          </p:cNvSpPr>
          <p:nvPr/>
        </p:nvSpPr>
        <p:spPr>
          <a:xfrm>
            <a:off x="257743" y="154486"/>
            <a:ext cx="8533105" cy="6284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Georgia" panose="02040502050405020303" pitchFamily="18" charset="0"/>
              </a:rPr>
              <a:t>Connecting </a:t>
            </a:r>
            <a:r>
              <a:rPr lang="en-US" sz="4000" b="1" dirty="0">
                <a:solidFill>
                  <a:srgbClr val="1F05BB"/>
                </a:solidFill>
                <a:latin typeface="Georgia" panose="02040502050405020303" pitchFamily="18" charset="0"/>
              </a:rPr>
              <a:t>Math</a:t>
            </a:r>
            <a:r>
              <a:rPr lang="en-US" sz="4000" b="1" dirty="0">
                <a:latin typeface="Georgia" panose="02040502050405020303" pitchFamily="18" charset="0"/>
              </a:rPr>
              <a:t> and 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Science</a:t>
            </a:r>
            <a:endParaRPr lang="en-US" sz="4000" b="1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Georgia" panose="02040502050405020303" pitchFamily="18" charset="0"/>
              </a:rPr>
              <a:t> </a:t>
            </a:r>
            <a:r>
              <a:rPr lang="en-US" sz="4000" b="1" dirty="0">
                <a:latin typeface="Georgia" panose="02040502050405020303" pitchFamily="18" charset="0"/>
                <a:sym typeface="Symbol" panose="05050102010706020507" pitchFamily="18" charset="2"/>
              </a:rPr>
              <a:t>      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 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CE548F-32D8-4907-A35B-F134F75C139E}"/>
              </a:ext>
            </a:extLst>
          </p:cNvPr>
          <p:cNvSpPr/>
          <p:nvPr/>
        </p:nvSpPr>
        <p:spPr>
          <a:xfrm>
            <a:off x="571857" y="679662"/>
            <a:ext cx="2497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Examples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22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>
            <a:extLst>
              <a:ext uri="{FF2B5EF4-FFF2-40B4-BE49-F238E27FC236}">
                <a16:creationId xmlns:a16="http://schemas.microsoft.com/office/drawing/2014/main" id="{E4F1069B-F312-488D-B60E-D3C6744AC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0" t="25000" r="26956" b="13889"/>
          <a:stretch>
            <a:fillRect/>
          </a:stretch>
        </p:blipFill>
        <p:spPr bwMode="auto">
          <a:xfrm>
            <a:off x="304800" y="1708958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Line 10">
            <a:extLst>
              <a:ext uri="{FF2B5EF4-FFF2-40B4-BE49-F238E27FC236}">
                <a16:creationId xmlns:a16="http://schemas.microsoft.com/office/drawing/2014/main" id="{C6F59680-8033-4674-ABB7-1D3E6A2B3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61358"/>
            <a:ext cx="0" cy="381000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8" name="Line 11">
            <a:extLst>
              <a:ext uri="{FF2B5EF4-FFF2-40B4-BE49-F238E27FC236}">
                <a16:creationId xmlns:a16="http://schemas.microsoft.com/office/drawing/2014/main" id="{3246E8F6-384F-4B04-9207-621CFEABB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766358"/>
            <a:ext cx="4038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9" name="Oval 12">
            <a:extLst>
              <a:ext uri="{FF2B5EF4-FFF2-40B4-BE49-F238E27FC236}">
                <a16:creationId xmlns:a16="http://schemas.microsoft.com/office/drawing/2014/main" id="{938A6A73-75B4-4918-96E9-4C62EA53E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319" y="4043072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Amaze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maze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maze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maze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maz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1510" name="Oval 13">
            <a:extLst>
              <a:ext uri="{FF2B5EF4-FFF2-40B4-BE49-F238E27FC236}">
                <a16:creationId xmlns:a16="http://schemas.microsoft.com/office/drawing/2014/main" id="{29192A35-E60C-4D32-99A5-BFED1B460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73047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Amaze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maze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maze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maze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maz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1511" name="Line 14">
            <a:extLst>
              <a:ext uri="{FF2B5EF4-FFF2-40B4-BE49-F238E27FC236}">
                <a16:creationId xmlns:a16="http://schemas.microsoft.com/office/drawing/2014/main" id="{D94FA822-BE40-4A27-B3BD-8819A1452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6552" y="1970866"/>
            <a:ext cx="1642372" cy="3124917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35" name="Line 15">
            <a:extLst>
              <a:ext uri="{FF2B5EF4-FFF2-40B4-BE49-F238E27FC236}">
                <a16:creationId xmlns:a16="http://schemas.microsoft.com/office/drawing/2014/main" id="{1D81C22F-B658-418D-B7F3-D0449838F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778713"/>
            <a:ext cx="0" cy="14478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36" name="Line 16">
            <a:extLst>
              <a:ext uri="{FF2B5EF4-FFF2-40B4-BE49-F238E27FC236}">
                <a16:creationId xmlns:a16="http://schemas.microsoft.com/office/drawing/2014/main" id="{4B7FF221-FDD3-4A16-BEAF-E7D6ED1002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4173247"/>
            <a:ext cx="762000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40" name="Line 20">
            <a:extLst>
              <a:ext uri="{FF2B5EF4-FFF2-40B4-BE49-F238E27FC236}">
                <a16:creationId xmlns:a16="http://schemas.microsoft.com/office/drawing/2014/main" id="{E154A617-5827-46AF-B956-1604CB57C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9" y="3960898"/>
            <a:ext cx="2128365" cy="1"/>
          </a:xfrm>
          <a:prstGeom prst="line">
            <a:avLst/>
          </a:prstGeom>
          <a:noFill/>
          <a:ln w="1016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41" name="Line 21">
            <a:extLst>
              <a:ext uri="{FF2B5EF4-FFF2-40B4-BE49-F238E27FC236}">
                <a16:creationId xmlns:a16="http://schemas.microsoft.com/office/drawing/2014/main" id="{5DAA8FE8-8A1E-47F9-8B9D-A77A790064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7257" y="4173247"/>
            <a:ext cx="0" cy="1828800"/>
          </a:xfrm>
          <a:prstGeom prst="line">
            <a:avLst/>
          </a:prstGeom>
          <a:noFill/>
          <a:ln w="1016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44" name="Rectangle 24">
            <a:extLst>
              <a:ext uri="{FF2B5EF4-FFF2-40B4-BE49-F238E27FC236}">
                <a16:creationId xmlns:a16="http://schemas.microsoft.com/office/drawing/2014/main" id="{3EB1B273-5811-40B7-ADCA-44AB3CFE1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714" y="5109771"/>
            <a:ext cx="2354796" cy="11171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Amaze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maze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maze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maze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maz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9pPr>
          </a:lstStyle>
          <a:p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48A40AC-DF97-4C45-87CB-97131D6DF2CD}"/>
              </a:ext>
            </a:extLst>
          </p:cNvPr>
          <p:cNvSpPr txBox="1">
            <a:spLocks/>
          </p:cNvSpPr>
          <p:nvPr/>
        </p:nvSpPr>
        <p:spPr>
          <a:xfrm>
            <a:off x="76847" y="1064276"/>
            <a:ext cx="8533105" cy="6306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Georgia" panose="02040502050405020303" pitchFamily="18" charset="0"/>
              </a:rPr>
              <a:t>2.  Slope of a Linear Equation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5EF8EB-3DD4-45DD-AEE6-7E3CBD61A12B}"/>
                  </a:ext>
                </a:extLst>
              </p:cNvPr>
              <p:cNvSpPr txBox="1"/>
              <p:nvPr/>
            </p:nvSpPr>
            <p:spPr>
              <a:xfrm>
                <a:off x="4710342" y="2451308"/>
                <a:ext cx="4077270" cy="1007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𝒓𝒊𝒔𝒆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𝒓𝒖𝒏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5EF8EB-3DD4-45DD-AEE6-7E3CBD61A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342" y="2451308"/>
                <a:ext cx="4077270" cy="1007712"/>
              </a:xfrm>
              <a:prstGeom prst="rect">
                <a:avLst/>
              </a:prstGeom>
              <a:blipFill>
                <a:blip r:embed="rId3"/>
                <a:stretch>
                  <a:fillRect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5BF7C04-D0A5-4BDB-BCA8-5FEA10F48708}"/>
                  </a:ext>
                </a:extLst>
              </p:cNvPr>
              <p:cNvSpPr txBox="1"/>
              <p:nvPr/>
            </p:nvSpPr>
            <p:spPr>
              <a:xfrm>
                <a:off x="4996938" y="4035897"/>
                <a:ext cx="16771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𝒓𝒊𝒔𝒆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5BF7C04-D0A5-4BDB-BCA8-5FEA10F4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938" y="4035897"/>
                <a:ext cx="167712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630F7A-3A0A-4330-BAAA-A73DB9F36159}"/>
                  </a:ext>
                </a:extLst>
              </p:cNvPr>
              <p:cNvSpPr txBox="1"/>
              <p:nvPr/>
            </p:nvSpPr>
            <p:spPr>
              <a:xfrm>
                <a:off x="1611266" y="6072244"/>
                <a:ext cx="16226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𝒓𝒖𝒏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630F7A-3A0A-4330-BAAA-A73DB9F36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266" y="6072244"/>
                <a:ext cx="162262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A8218E-15FA-4F0B-B944-B340D9C5BA69}"/>
                  </a:ext>
                </a:extLst>
              </p:cNvPr>
              <p:cNvSpPr txBox="1"/>
              <p:nvPr/>
            </p:nvSpPr>
            <p:spPr>
              <a:xfrm>
                <a:off x="4800602" y="5136684"/>
                <a:ext cx="2121543" cy="920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A8218E-15FA-4F0B-B944-B340D9C5B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2" y="5136684"/>
                <a:ext cx="2121543" cy="9201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>
            <a:extLst>
              <a:ext uri="{FF2B5EF4-FFF2-40B4-BE49-F238E27FC236}">
                <a16:creationId xmlns:a16="http://schemas.microsoft.com/office/drawing/2014/main" id="{079F5A99-E65F-44BB-A4D3-21637EE6E6E3}"/>
              </a:ext>
            </a:extLst>
          </p:cNvPr>
          <p:cNvSpPr txBox="1">
            <a:spLocks/>
          </p:cNvSpPr>
          <p:nvPr/>
        </p:nvSpPr>
        <p:spPr>
          <a:xfrm>
            <a:off x="311014" y="109528"/>
            <a:ext cx="8533105" cy="410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latin typeface="Georgia" panose="02040502050405020303" pitchFamily="18" charset="0"/>
              </a:rPr>
              <a:t>. . . Connecting </a:t>
            </a:r>
            <a:r>
              <a:rPr lang="en-US" sz="2000" b="1" dirty="0">
                <a:solidFill>
                  <a:srgbClr val="1F05BB"/>
                </a:solidFill>
                <a:latin typeface="Georgia" panose="02040502050405020303" pitchFamily="18" charset="0"/>
              </a:rPr>
              <a:t>Math</a:t>
            </a:r>
            <a:r>
              <a:rPr lang="en-US" sz="2000" b="1" dirty="0">
                <a:latin typeface="Georgia" panose="02040502050405020303" pitchFamily="18" charset="0"/>
              </a:rPr>
              <a:t> and </a:t>
            </a:r>
            <a:r>
              <a:rPr 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Science</a:t>
            </a:r>
            <a:endParaRPr lang="en-US" sz="2000" b="1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Georgia" panose="02040502050405020303" pitchFamily="18" charset="0"/>
              </a:rPr>
              <a:t> </a:t>
            </a:r>
            <a:r>
              <a:rPr lang="en-US" sz="4000" b="1" dirty="0">
                <a:latin typeface="Georgia" panose="02040502050405020303" pitchFamily="18" charset="0"/>
                <a:sym typeface="Symbol" panose="05050102010706020507" pitchFamily="18" charset="2"/>
              </a:rPr>
              <a:t>      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 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>
            <a:extLst>
              <a:ext uri="{FF2B5EF4-FFF2-40B4-BE49-F238E27FC236}">
                <a16:creationId xmlns:a16="http://schemas.microsoft.com/office/drawing/2014/main" id="{E4F1069B-F312-488D-B60E-D3C6744AC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0" t="25000" r="26956" b="13889"/>
          <a:stretch>
            <a:fillRect/>
          </a:stretch>
        </p:blipFill>
        <p:spPr bwMode="auto">
          <a:xfrm>
            <a:off x="304800" y="1114158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Line 10">
            <a:extLst>
              <a:ext uri="{FF2B5EF4-FFF2-40B4-BE49-F238E27FC236}">
                <a16:creationId xmlns:a16="http://schemas.microsoft.com/office/drawing/2014/main" id="{C6F59680-8033-4674-ABB7-1D3E6A2B3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266558"/>
            <a:ext cx="0" cy="381000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8" name="Line 11">
            <a:extLst>
              <a:ext uri="{FF2B5EF4-FFF2-40B4-BE49-F238E27FC236}">
                <a16:creationId xmlns:a16="http://schemas.microsoft.com/office/drawing/2014/main" id="{3246E8F6-384F-4B04-9207-621CFEABB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171558"/>
            <a:ext cx="4038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10" name="Oval 13">
            <a:extLst>
              <a:ext uri="{FF2B5EF4-FFF2-40B4-BE49-F238E27FC236}">
                <a16:creationId xmlns:a16="http://schemas.microsoft.com/office/drawing/2014/main" id="{29192A35-E60C-4D32-99A5-BFED1B460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290" y="1560238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Amaze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maze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maze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maze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maz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1511" name="Line 14">
            <a:extLst>
              <a:ext uri="{FF2B5EF4-FFF2-40B4-BE49-F238E27FC236}">
                <a16:creationId xmlns:a16="http://schemas.microsoft.com/office/drawing/2014/main" id="{D94FA822-BE40-4A27-B3BD-8819A1452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6687" y="1279136"/>
            <a:ext cx="993560" cy="194128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35" name="Line 15">
            <a:extLst>
              <a:ext uri="{FF2B5EF4-FFF2-40B4-BE49-F238E27FC236}">
                <a16:creationId xmlns:a16="http://schemas.microsoft.com/office/drawing/2014/main" id="{1D81C22F-B658-418D-B7F3-D0449838F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9587" y="1722279"/>
            <a:ext cx="4612" cy="1435224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36" name="Line 16">
            <a:extLst>
              <a:ext uri="{FF2B5EF4-FFF2-40B4-BE49-F238E27FC236}">
                <a16:creationId xmlns:a16="http://schemas.microsoft.com/office/drawing/2014/main" id="{4B7FF221-FDD3-4A16-BEAF-E7D6ED1002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199" y="3154898"/>
            <a:ext cx="762000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40" name="Line 20">
            <a:extLst>
              <a:ext uri="{FF2B5EF4-FFF2-40B4-BE49-F238E27FC236}">
                <a16:creationId xmlns:a16="http://schemas.microsoft.com/office/drawing/2014/main" id="{E154A617-5827-46AF-B956-1604CB57C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587" y="2212029"/>
            <a:ext cx="2128365" cy="1"/>
          </a:xfrm>
          <a:prstGeom prst="line">
            <a:avLst/>
          </a:prstGeom>
          <a:noFill/>
          <a:ln w="1016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41" name="Line 21">
            <a:extLst>
              <a:ext uri="{FF2B5EF4-FFF2-40B4-BE49-F238E27FC236}">
                <a16:creationId xmlns:a16="http://schemas.microsoft.com/office/drawing/2014/main" id="{5DAA8FE8-8A1E-47F9-8B9D-A77A790064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1515" y="3185615"/>
            <a:ext cx="5742" cy="2221632"/>
          </a:xfrm>
          <a:prstGeom prst="line">
            <a:avLst/>
          </a:prstGeom>
          <a:noFill/>
          <a:ln w="1016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44" name="Rectangle 24">
            <a:extLst>
              <a:ext uri="{FF2B5EF4-FFF2-40B4-BE49-F238E27FC236}">
                <a16:creationId xmlns:a16="http://schemas.microsoft.com/office/drawing/2014/main" id="{3EB1B273-5811-40B7-ADCA-44AB3CFE1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236" y="5660193"/>
            <a:ext cx="5653342" cy="11171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Amaze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maze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maze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maze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maz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9pPr>
          </a:lstStyle>
          <a:p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48A40AC-DF97-4C45-87CB-97131D6DF2CD}"/>
              </a:ext>
            </a:extLst>
          </p:cNvPr>
          <p:cNvSpPr txBox="1">
            <a:spLocks/>
          </p:cNvSpPr>
          <p:nvPr/>
        </p:nvSpPr>
        <p:spPr>
          <a:xfrm>
            <a:off x="76847" y="469476"/>
            <a:ext cx="8710765" cy="6306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Georgia" panose="02040502050405020303" pitchFamily="18" charset="0"/>
              </a:rPr>
              <a:t>Speed: Distance-Time Graph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5EF8EB-3DD4-45DD-AEE6-7E3CBD61A12B}"/>
                  </a:ext>
                </a:extLst>
              </p:cNvPr>
              <p:cNvSpPr txBox="1"/>
              <p:nvPr/>
            </p:nvSpPr>
            <p:spPr>
              <a:xfrm>
                <a:off x="4862377" y="2935059"/>
                <a:ext cx="3923510" cy="2187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𝑺𝒑𝒆𝒆𝒅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𝑫𝒊𝒔𝒕𝒂𝒏𝒄𝒆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𝑻𝒊𝒎𝒆</m:t>
                          </m:r>
                        </m:den>
                      </m:f>
                    </m:oMath>
                  </m:oMathPara>
                </a14:m>
                <a:endParaRPr lang="en-US" sz="3200" b="1" i="1" dirty="0">
                  <a:latin typeface="Cambria Math" panose="02040503050406030204" pitchFamily="18" charset="0"/>
                </a:endParaRPr>
              </a:p>
              <a:p>
                <a:r>
                  <a:rPr lang="en-US" sz="3200" b="1" dirty="0"/>
                  <a:t>       </a:t>
                </a:r>
              </a:p>
              <a:p>
                <a:r>
                  <a:rPr lang="en-US" sz="3200" b="1" dirty="0"/>
                  <a:t>         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5EF8EB-3DD4-45DD-AEE6-7E3CBD61A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377" y="2935059"/>
                <a:ext cx="3923510" cy="21873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5BF7C04-D0A5-4BDB-BCA8-5FEA10F48708}"/>
                  </a:ext>
                </a:extLst>
              </p:cNvPr>
              <p:cNvSpPr txBox="1"/>
              <p:nvPr/>
            </p:nvSpPr>
            <p:spPr>
              <a:xfrm>
                <a:off x="5245019" y="1889608"/>
                <a:ext cx="19223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𝒓𝒊𝒔𝒆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5BF7C04-D0A5-4BDB-BCA8-5FEA10F4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019" y="1889608"/>
                <a:ext cx="192238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630F7A-3A0A-4330-BAAA-A73DB9F36159}"/>
                  </a:ext>
                </a:extLst>
              </p:cNvPr>
              <p:cNvSpPr txBox="1"/>
              <p:nvPr/>
            </p:nvSpPr>
            <p:spPr>
              <a:xfrm>
                <a:off x="1531365" y="5246621"/>
                <a:ext cx="16226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𝒓𝒖𝒏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630F7A-3A0A-4330-BAAA-A73DB9F36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65" y="5246621"/>
                <a:ext cx="162262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A8218E-15FA-4F0B-B944-B340D9C5BA69}"/>
                  </a:ext>
                </a:extLst>
              </p:cNvPr>
              <p:cNvSpPr txBox="1"/>
              <p:nvPr/>
            </p:nvSpPr>
            <p:spPr>
              <a:xfrm>
                <a:off x="3149351" y="5749250"/>
                <a:ext cx="5653342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𝑺𝒑𝒆𝒆𝒅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𝒎𝒊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𝒉𝒓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A8218E-15FA-4F0B-B944-B340D9C5B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351" y="5749250"/>
                <a:ext cx="5653342" cy="9219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CAB7E8-9330-4F29-9849-1FDBC32AD7EA}"/>
                  </a:ext>
                </a:extLst>
              </p:cNvPr>
              <p:cNvSpPr/>
              <p:nvPr/>
            </p:nvSpPr>
            <p:spPr>
              <a:xfrm>
                <a:off x="1973347" y="1494325"/>
                <a:ext cx="480388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en-US" sz="14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en-US" sz="6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14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60</a:t>
                </a:r>
              </a:p>
              <a:p>
                <a:endParaRPr lang="en-US" sz="6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en-US" sz="6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14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40</a:t>
                </a:r>
              </a:p>
              <a:p>
                <a:endParaRPr lang="en-US" sz="5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en-US" sz="5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14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20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CAB7E8-9330-4F29-9849-1FDBC32AD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347" y="1494325"/>
                <a:ext cx="480388" cy="1384995"/>
              </a:xfrm>
              <a:prstGeom prst="rect">
                <a:avLst/>
              </a:prstGeom>
              <a:blipFill>
                <a:blip r:embed="rId7"/>
                <a:stretch>
                  <a:fillRect l="-3797" b="-3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65C03452-6ED0-4EFC-8801-A840AAC13E81}"/>
              </a:ext>
            </a:extLst>
          </p:cNvPr>
          <p:cNvSpPr/>
          <p:nvPr/>
        </p:nvSpPr>
        <p:spPr>
          <a:xfrm>
            <a:off x="2661502" y="3156012"/>
            <a:ext cx="1480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1        2      3        4      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D7482A-196F-49CB-81B8-3FDAB7BEFD11}"/>
                  </a:ext>
                </a:extLst>
              </p:cNvPr>
              <p:cNvSpPr/>
              <p:nvPr/>
            </p:nvSpPr>
            <p:spPr>
              <a:xfrm>
                <a:off x="2155696" y="971950"/>
                <a:ext cx="6934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D7482A-196F-49CB-81B8-3FDAB7BEFD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696" y="971950"/>
                <a:ext cx="693473" cy="369332"/>
              </a:xfrm>
              <a:prstGeom prst="rect">
                <a:avLst/>
              </a:prstGeom>
              <a:blipFill>
                <a:blip r:embed="rId8"/>
                <a:stretch>
                  <a:fillRect r="-25664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16466E6-0D17-4420-B2F5-B64C07D3CCD8}"/>
                  </a:ext>
                </a:extLst>
              </p:cNvPr>
              <p:cNvSpPr/>
              <p:nvPr/>
            </p:nvSpPr>
            <p:spPr>
              <a:xfrm>
                <a:off x="4164325" y="3149313"/>
                <a:ext cx="7954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𝒉𝒓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16466E6-0D17-4420-B2F5-B64C07D3CC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325" y="3149313"/>
                <a:ext cx="795411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>
            <a:extLst>
              <a:ext uri="{FF2B5EF4-FFF2-40B4-BE49-F238E27FC236}">
                <a16:creationId xmlns:a16="http://schemas.microsoft.com/office/drawing/2014/main" id="{8691B408-B93B-4436-A166-1DC93CBACD12}"/>
              </a:ext>
            </a:extLst>
          </p:cNvPr>
          <p:cNvSpPr txBox="1">
            <a:spLocks/>
          </p:cNvSpPr>
          <p:nvPr/>
        </p:nvSpPr>
        <p:spPr>
          <a:xfrm>
            <a:off x="337648" y="65138"/>
            <a:ext cx="8533105" cy="410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latin typeface="Georgia" panose="02040502050405020303" pitchFamily="18" charset="0"/>
              </a:rPr>
              <a:t>. . . Connecting </a:t>
            </a:r>
            <a:r>
              <a:rPr lang="en-US" sz="2000" b="1" dirty="0">
                <a:solidFill>
                  <a:srgbClr val="1F05BB"/>
                </a:solidFill>
                <a:latin typeface="Georgia" panose="02040502050405020303" pitchFamily="18" charset="0"/>
              </a:rPr>
              <a:t>Math</a:t>
            </a:r>
            <a:r>
              <a:rPr lang="en-US" sz="2000" b="1" dirty="0">
                <a:latin typeface="Georgia" panose="02040502050405020303" pitchFamily="18" charset="0"/>
              </a:rPr>
              <a:t> and </a:t>
            </a:r>
            <a:r>
              <a:rPr 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Science</a:t>
            </a:r>
            <a:endParaRPr lang="en-US" sz="2000" b="1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Georgia" panose="02040502050405020303" pitchFamily="18" charset="0"/>
              </a:rPr>
              <a:t> </a:t>
            </a:r>
            <a:r>
              <a:rPr lang="en-US" sz="4000" b="1" dirty="0">
                <a:latin typeface="Georgia" panose="02040502050405020303" pitchFamily="18" charset="0"/>
                <a:sym typeface="Symbol" panose="05050102010706020507" pitchFamily="18" charset="2"/>
              </a:rPr>
              <a:t>      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 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Oval 12">
            <a:extLst>
              <a:ext uri="{FF2B5EF4-FFF2-40B4-BE49-F238E27FC236}">
                <a16:creationId xmlns:a16="http://schemas.microsoft.com/office/drawing/2014/main" id="{E6A5BCCD-E298-4E16-A398-D62B6518E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898" y="3013225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Amaze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maze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maze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maze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maz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maze" pitchFamily="34" charset="0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260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246105-B3CA-4887-8956-3E2360DA12BE}"/>
              </a:ext>
            </a:extLst>
          </p:cNvPr>
          <p:cNvSpPr/>
          <p:nvPr/>
        </p:nvSpPr>
        <p:spPr>
          <a:xfrm>
            <a:off x="142043" y="543200"/>
            <a:ext cx="87557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Georgia" panose="02040502050405020303" pitchFamily="18" charset="0"/>
              </a:rPr>
              <a:t>3. Using Probability and Punnett Squares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 to Work Genetics Problems</a:t>
            </a:r>
            <a:r>
              <a:rPr 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3" name="Picture 3" descr="peas 4.jpeg">
            <a:extLst>
              <a:ext uri="{FF2B5EF4-FFF2-40B4-BE49-F238E27FC236}">
                <a16:creationId xmlns:a16="http://schemas.microsoft.com/office/drawing/2014/main" id="{AAC45A73-F284-443E-B993-BFBE082FA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528" y="2733459"/>
            <a:ext cx="36449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CB6957-C0BB-4BE2-B46C-8C1984F23F37}"/>
              </a:ext>
            </a:extLst>
          </p:cNvPr>
          <p:cNvSpPr/>
          <p:nvPr/>
        </p:nvSpPr>
        <p:spPr>
          <a:xfrm>
            <a:off x="3698888" y="4425660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Pea Plants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FE081-134C-4503-8FF8-82235051073A}"/>
              </a:ext>
            </a:extLst>
          </p:cNvPr>
          <p:cNvSpPr txBox="1"/>
          <p:nvPr/>
        </p:nvSpPr>
        <p:spPr>
          <a:xfrm>
            <a:off x="455620" y="4859215"/>
            <a:ext cx="80907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latin typeface="Georgia" panose="02040502050405020303" pitchFamily="18" charset="0"/>
              </a:rPr>
              <a:t>The gene for the height of pea plants occurs in a Tall (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lang="en-US" sz="2400" b="1" dirty="0">
                <a:latin typeface="Georgia" panose="02040502050405020303" pitchFamily="18" charset="0"/>
              </a:rPr>
              <a:t>) form and in a Dwarf (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lang="en-US" sz="2400" b="1" dirty="0">
                <a:latin typeface="Georgia" panose="02040502050405020303" pitchFamily="18" charset="0"/>
              </a:rPr>
              <a:t>) form.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Georgia" panose="02040502050405020303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latin typeface="Georgia" panose="02040502050405020303" pitchFamily="18" charset="0"/>
              </a:rPr>
              <a:t>The different forms of a gene are called allele.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EB625F-0DE3-4752-998E-F00E1FB9BDD9}"/>
              </a:ext>
            </a:extLst>
          </p:cNvPr>
          <p:cNvSpPr txBox="1">
            <a:spLocks/>
          </p:cNvSpPr>
          <p:nvPr/>
        </p:nvSpPr>
        <p:spPr>
          <a:xfrm>
            <a:off x="337648" y="82894"/>
            <a:ext cx="8533105" cy="410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latin typeface="Georgia" panose="02040502050405020303" pitchFamily="18" charset="0"/>
              </a:rPr>
              <a:t>. . . Connecting </a:t>
            </a:r>
            <a:r>
              <a:rPr lang="en-US" sz="2000" b="1" dirty="0">
                <a:solidFill>
                  <a:srgbClr val="1F05BB"/>
                </a:solidFill>
                <a:latin typeface="Georgia" panose="02040502050405020303" pitchFamily="18" charset="0"/>
              </a:rPr>
              <a:t>Math</a:t>
            </a:r>
            <a:r>
              <a:rPr lang="en-US" sz="2000" b="1" dirty="0">
                <a:latin typeface="Georgia" panose="02040502050405020303" pitchFamily="18" charset="0"/>
              </a:rPr>
              <a:t> and </a:t>
            </a:r>
            <a:r>
              <a:rPr 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Science</a:t>
            </a:r>
            <a:endParaRPr lang="en-US" sz="2000" b="1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Georgia" panose="02040502050405020303" pitchFamily="18" charset="0"/>
              </a:rPr>
              <a:t> </a:t>
            </a:r>
            <a:r>
              <a:rPr lang="en-US" sz="4000" b="1" dirty="0">
                <a:latin typeface="Georgia" panose="02040502050405020303" pitchFamily="18" charset="0"/>
                <a:sym typeface="Symbol" panose="05050102010706020507" pitchFamily="18" charset="2"/>
              </a:rPr>
              <a:t>      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 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2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34C273-7240-4E71-B61B-727050C80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809" y="3390044"/>
            <a:ext cx="30006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Georgia" panose="02040502050405020303" pitchFamily="18" charset="0"/>
              </a:rPr>
              <a:t>Punnett Square</a:t>
            </a:r>
          </a:p>
        </p:txBody>
      </p:sp>
      <p:pic>
        <p:nvPicPr>
          <p:cNvPr id="4" name="Picture 3" descr=":mono punnett.jpg">
            <a:extLst>
              <a:ext uri="{FF2B5EF4-FFF2-40B4-BE49-F238E27FC236}">
                <a16:creationId xmlns:a16="http://schemas.microsoft.com/office/drawing/2014/main" id="{247A12AE-BE09-4CC9-B61B-B8687382DF2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4374" y="3912486"/>
            <a:ext cx="3345507" cy="2877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633C85-D34C-4001-9C1D-B9FBDB0CE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75" y="1056785"/>
            <a:ext cx="8904303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Punnett square is a diagram showing the </a:t>
            </a:r>
            <a:r>
              <a:rPr lang="en-US" altLang="en-US" sz="2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allele combinations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that might result form a genetic cross between two parents.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8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alleles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of the first parent are placed across the </a:t>
            </a:r>
            <a:r>
              <a:rPr lang="en-US" altLang="en-US" sz="2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and that of the second parent are placed along the </a:t>
            </a:r>
            <a:r>
              <a:rPr lang="en-US" altLang="en-US" sz="2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side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the square.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107691-1D0C-47B8-8C4D-A5D09F85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949" y="3689423"/>
            <a:ext cx="8350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CEFA6D-5CC8-4341-AC71-C79BE5388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9074" y="3689423"/>
            <a:ext cx="8366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7D2215-1241-4A14-8A45-97DFF3CFC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824" y="4551436"/>
            <a:ext cx="83661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2182C3-AD01-45AB-9197-6DBCE66F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8336" y="5611886"/>
            <a:ext cx="83661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490BFB-1575-4571-B58D-0F2860677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212" y="4551436"/>
            <a:ext cx="12080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719B88-44EE-41DC-A1DC-17C5C80DA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9074" y="4551436"/>
            <a:ext cx="12080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23078D-D6A4-4B5A-BA51-E331BB87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212" y="5611886"/>
            <a:ext cx="12080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C0DCF7-C248-4AC2-8B0D-90231A651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220" y="5611886"/>
            <a:ext cx="12080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</a:rPr>
              <a:t>tt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527F74-F140-47F3-9562-41F96D5C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407" y="4120429"/>
            <a:ext cx="468249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  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represents dominant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alleles and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represents a recessive   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alleles.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ED5DD4-E661-48B6-AECA-41D78E0CE396}"/>
              </a:ext>
            </a:extLst>
          </p:cNvPr>
          <p:cNvSpPr/>
          <p:nvPr/>
        </p:nvSpPr>
        <p:spPr>
          <a:xfrm>
            <a:off x="111977" y="331291"/>
            <a:ext cx="8651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Georgia" panose="02040502050405020303" pitchFamily="18" charset="0"/>
              </a:rPr>
              <a:t>Punnett Squares for Pea Plants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872BEF4-F3E9-46DB-95FA-4024B0AA665C}"/>
              </a:ext>
            </a:extLst>
          </p:cNvPr>
          <p:cNvSpPr txBox="1">
            <a:spLocks/>
          </p:cNvSpPr>
          <p:nvPr/>
        </p:nvSpPr>
        <p:spPr>
          <a:xfrm>
            <a:off x="346526" y="65138"/>
            <a:ext cx="8533105" cy="410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latin typeface="Georgia" panose="02040502050405020303" pitchFamily="18" charset="0"/>
              </a:rPr>
              <a:t>. . . Connecting </a:t>
            </a:r>
            <a:r>
              <a:rPr lang="en-US" sz="2000" b="1" dirty="0">
                <a:solidFill>
                  <a:srgbClr val="1F05BB"/>
                </a:solidFill>
                <a:latin typeface="Georgia" panose="02040502050405020303" pitchFamily="18" charset="0"/>
              </a:rPr>
              <a:t>Math</a:t>
            </a:r>
            <a:r>
              <a:rPr lang="en-US" sz="2000" b="1" dirty="0">
                <a:latin typeface="Georgia" panose="02040502050405020303" pitchFamily="18" charset="0"/>
              </a:rPr>
              <a:t> and </a:t>
            </a:r>
            <a:r>
              <a:rPr 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Science</a:t>
            </a:r>
            <a:endParaRPr lang="en-US" sz="2000" b="1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Georgia" panose="02040502050405020303" pitchFamily="18" charset="0"/>
              </a:rPr>
              <a:t> </a:t>
            </a:r>
            <a:r>
              <a:rPr lang="en-US" sz="4000" b="1" dirty="0">
                <a:latin typeface="Georgia" panose="02040502050405020303" pitchFamily="18" charset="0"/>
                <a:sym typeface="Symbol" panose="05050102010706020507" pitchFamily="18" charset="2"/>
              </a:rPr>
              <a:t>      </a:t>
            </a:r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 </a:t>
            </a:r>
            <a:endParaRPr lang="en-US" sz="4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41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12207</TotalTime>
  <Words>560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Amaze</vt:lpstr>
      <vt:lpstr>Arial</vt:lpstr>
      <vt:lpstr>Calibri</vt:lpstr>
      <vt:lpstr>Calibri Light</vt:lpstr>
      <vt:lpstr>Cambria Math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mengshw@gmail.com</dc:creator>
  <cp:lastModifiedBy>mengshw@gmail.com</cp:lastModifiedBy>
  <cp:revision>168</cp:revision>
  <dcterms:created xsi:type="dcterms:W3CDTF">2020-04-16T03:31:00Z</dcterms:created>
  <dcterms:modified xsi:type="dcterms:W3CDTF">2020-05-30T23:26:49Z</dcterms:modified>
</cp:coreProperties>
</file>