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notesMasterIdLst>
    <p:notesMasterId r:id="rId14"/>
  </p:notes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7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2"/>
    <p:restoredTop sz="96543"/>
  </p:normalViewPr>
  <p:slideViewPr>
    <p:cSldViewPr snapToGrid="0" snapToObjects="1">
      <p:cViewPr varScale="1">
        <p:scale>
          <a:sx n="44" d="100"/>
          <a:sy n="44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A36DB-B558-6640-AFEB-B437F15E467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94C92-F1C0-F649-ABB1-190FC2BA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94C92-F1C0-F649-ABB1-190FC2BAB0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94C92-F1C0-F649-ABB1-190FC2BAB0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A4AFB99-0EAB-4182-AFF8-E214C82A68F6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a.gov/education/teachers/lessons-activities/ell-intermediate.html" TargetMode="External"/><Relationship Id="rId2" Type="http://schemas.openxmlformats.org/officeDocument/2006/relationships/hyperlink" Target="https://www.nga.gov/education/teachers/lessons-activities/ell-beginner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shark.com/blog/virtual-art-museums/" TargetMode="External"/><Relationship Id="rId2" Type="http://schemas.openxmlformats.org/officeDocument/2006/relationships/hyperlink" Target="http://www.getty.edu/education/teachers/classroom_resources/curricula/esl/esl_lesson_plan_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tsandculture.googl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Carol.woodside@montgomerycolleg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4661" y="5291925"/>
            <a:ext cx="7772400" cy="13271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VisuaL</a:t>
            </a:r>
            <a:r>
              <a:rPr lang="en-US" dirty="0"/>
              <a:t> Arts to Spark Interest and Learning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mage result for images mati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61" y="1"/>
            <a:ext cx="7986227" cy="39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2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Gallery of Art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Imaginative lessons using artworks and activities to build comprehension, speaking, and writing skills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https://www.nga.gov/education/teachers/lessons-activities/ell-beginner.html</a:t>
            </a:r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https://www.nga.gov/education/teachers/lessons-activities/ell-intermediate.html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www.getty.edu/education/teachers/classroom.../esl/esl_lesson_plan_index.html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www.fluentu.com</a:t>
            </a:r>
            <a:r>
              <a:rPr lang="en-US" dirty="0"/>
              <a:t>/blog/educator-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esl</a:t>
            </a:r>
            <a:r>
              <a:rPr lang="en-US" dirty="0"/>
              <a:t>-art/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https://www.bookshark.com/blog/virtual-art-museums/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https://artsandculture.google.com/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 – </a:t>
            </a:r>
            <a:r>
              <a:rPr lang="en-US" dirty="0" err="1"/>
              <a:t>SmARTify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1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you give Art a try!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2497015"/>
            <a:ext cx="4853354" cy="35915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me if you have questions or for more resources: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Carol Woodside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carol.woodside@montgomery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college.edu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Thanks!! </a:t>
            </a:r>
          </a:p>
        </p:txBody>
      </p:sp>
      <p:pic>
        <p:nvPicPr>
          <p:cNvPr id="5" name="Picture 2" descr="mage result for picasso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04" y="1727438"/>
            <a:ext cx="5058934" cy="48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3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292425" cy="359931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Research on Arts Integration in the ESOL classroom</a:t>
            </a:r>
          </a:p>
          <a:p>
            <a:endParaRPr lang="en-US" dirty="0"/>
          </a:p>
          <a:p>
            <a:r>
              <a:rPr lang="en-US" dirty="0"/>
              <a:t>Art Activities to try in ESOL classes</a:t>
            </a:r>
          </a:p>
          <a:p>
            <a:endParaRPr lang="en-US" dirty="0"/>
          </a:p>
          <a:p>
            <a:r>
              <a:rPr lang="en-US" dirty="0"/>
              <a:t>Ways to Assess Language Learning through Art Activities</a:t>
            </a:r>
          </a:p>
          <a:p>
            <a:endParaRPr lang="en-US" dirty="0"/>
          </a:p>
          <a:p>
            <a:r>
              <a:rPr lang="en-US" dirty="0"/>
              <a:t>Resources to help plan art lessons and activities </a:t>
            </a:r>
          </a:p>
        </p:txBody>
      </p:sp>
      <p:pic>
        <p:nvPicPr>
          <p:cNvPr id="1026" name="Picture 2" descr="mage result for rothko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01" y="2336873"/>
            <a:ext cx="3109003" cy="37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4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6515" y="2415903"/>
            <a:ext cx="7095929" cy="3599316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Identify reasons for incorporating Visual Arts into adult ESOL </a:t>
            </a:r>
          </a:p>
          <a:p>
            <a:endParaRPr lang="en-US" dirty="0"/>
          </a:p>
          <a:p>
            <a:r>
              <a:rPr lang="en-US" dirty="0"/>
              <a:t>Learn about art activities to use in multi-level classrooms</a:t>
            </a:r>
          </a:p>
          <a:p>
            <a:endParaRPr lang="en-US" dirty="0"/>
          </a:p>
          <a:p>
            <a:r>
              <a:rPr lang="en-US" dirty="0"/>
              <a:t>Identify ways to assess student learning in art activities</a:t>
            </a:r>
          </a:p>
          <a:p>
            <a:endParaRPr lang="en-US" dirty="0"/>
          </a:p>
          <a:p>
            <a:r>
              <a:rPr lang="en-US" dirty="0"/>
              <a:t>Access online resources to enhance learning through the Arts</a:t>
            </a:r>
          </a:p>
        </p:txBody>
      </p:sp>
      <p:sp>
        <p:nvSpPr>
          <p:cNvPr id="5" name="AutoShape 4" descr="mage result for monet image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mage result for mone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14" y="2490646"/>
            <a:ext cx="5272586" cy="414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6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Arts in ESOL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Research shows that integration of art into the ESOL classroom can: </a:t>
            </a:r>
          </a:p>
          <a:p>
            <a:r>
              <a:rPr lang="en-US" dirty="0"/>
              <a:t>Open up different ways of thinking </a:t>
            </a:r>
          </a:p>
          <a:p>
            <a:r>
              <a:rPr lang="en-US" dirty="0"/>
              <a:t>Promote creative problem solving</a:t>
            </a:r>
          </a:p>
          <a:p>
            <a:r>
              <a:rPr lang="en-US" dirty="0"/>
              <a:t>Open doors for higher levels of critical analysis</a:t>
            </a:r>
          </a:p>
          <a:p>
            <a:r>
              <a:rPr lang="en-US" dirty="0"/>
              <a:t>Enhance language development with non-verbal methods of communicating</a:t>
            </a:r>
          </a:p>
          <a:p>
            <a:r>
              <a:rPr lang="en-US" dirty="0"/>
              <a:t>Stimulate other ways of learning and tap into alternate learning styles (</a:t>
            </a:r>
            <a:r>
              <a:rPr lang="en-US" dirty="0" err="1"/>
              <a:t>kinestetic</a:t>
            </a:r>
            <a:r>
              <a:rPr lang="en-US" dirty="0"/>
              <a:t>, tactile, visual)</a:t>
            </a:r>
          </a:p>
          <a:p>
            <a:pPr marL="0" indent="0">
              <a:buNone/>
            </a:pPr>
            <a:r>
              <a:rPr lang="en-US" sz="1400" dirty="0"/>
              <a:t>(Gardner, 2014, The Love of Art in Correctional Education – Endless Possibilities for Critical Literacy; </a:t>
            </a:r>
          </a:p>
          <a:p>
            <a:pPr marL="0" indent="0">
              <a:buNone/>
            </a:pPr>
            <a:r>
              <a:rPr lang="en-US" sz="1400" dirty="0"/>
              <a:t>NY State Ed </a:t>
            </a:r>
            <a:r>
              <a:rPr lang="en-US" sz="1400" dirty="0" err="1"/>
              <a:t>Dept</a:t>
            </a:r>
            <a:r>
              <a:rPr lang="en-US" sz="1400" dirty="0"/>
              <a:t>, 2010, Art as a Tool for Teachers of English Language Learners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956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as the ”Text”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6285557" cy="359931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Art is the visual document that all students can “interact” with simultaneously in the classroom </a:t>
            </a:r>
          </a:p>
          <a:p>
            <a:endParaRPr lang="en-US" dirty="0"/>
          </a:p>
          <a:p>
            <a:r>
              <a:rPr lang="en-US" dirty="0"/>
              <a:t>Art can be used as the “source” to practice critical thinking skills</a:t>
            </a:r>
          </a:p>
          <a:p>
            <a:endParaRPr lang="en-US" dirty="0"/>
          </a:p>
          <a:p>
            <a:r>
              <a:rPr lang="en-US" dirty="0"/>
              <a:t>Art offers alternatives to traditional text-only to enhance verbal and written communication</a:t>
            </a:r>
          </a:p>
          <a:p>
            <a:endParaRPr lang="en-US" dirty="0"/>
          </a:p>
          <a:p>
            <a:r>
              <a:rPr lang="en-US" dirty="0"/>
              <a:t>Art as a universal language, that can bridge written and spoken language </a:t>
            </a:r>
          </a:p>
          <a:p>
            <a:endParaRPr lang="en-US" dirty="0"/>
          </a:p>
        </p:txBody>
      </p:sp>
      <p:pic>
        <p:nvPicPr>
          <p:cNvPr id="4098" name="Picture 2" descr="mage result for Self-Portrait with M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00124"/>
            <a:ext cx="4919663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5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in the classroom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Art activities can be interwoven in existing language lessons focusing on Speaking, Listening, Reading, Writing, Grammar, Pronunciation, Vocabulary </a:t>
            </a:r>
          </a:p>
          <a:p>
            <a:endParaRPr lang="en-US" dirty="0"/>
          </a:p>
          <a:p>
            <a:r>
              <a:rPr lang="en-US" dirty="0"/>
              <a:t>Art activities can be the focus of the lesson by incorporating one or two language components (e.g., Reading and Writing)</a:t>
            </a:r>
          </a:p>
          <a:p>
            <a:endParaRPr lang="en-US" dirty="0"/>
          </a:p>
          <a:p>
            <a:r>
              <a:rPr lang="en-US" dirty="0"/>
              <a:t>Art is a multi-cultural approach to encourage community building</a:t>
            </a:r>
          </a:p>
          <a:p>
            <a:endParaRPr lang="en-US" dirty="0"/>
          </a:p>
          <a:p>
            <a:r>
              <a:rPr lang="en-US" dirty="0"/>
              <a:t>An array of art materials can be available for students and art projects can stretch over several class sessions </a:t>
            </a:r>
          </a:p>
        </p:txBody>
      </p:sp>
    </p:spTree>
    <p:extLst>
      <p:ext uri="{BB962C8B-B14F-4D97-AF65-F5344CB8AC3E}">
        <p14:creationId xmlns:p14="http://schemas.microsoft.com/office/powerpoint/2010/main" val="72491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09127"/>
            <a:ext cx="9613861" cy="1125039"/>
          </a:xfrm>
        </p:spPr>
        <p:txBody>
          <a:bodyPr/>
          <a:lstStyle/>
          <a:p>
            <a:r>
              <a:rPr lang="en-US" dirty="0"/>
              <a:t>Art Activities for Online </a:t>
            </a:r>
            <a:br>
              <a:rPr lang="en-US" dirty="0"/>
            </a:br>
            <a:r>
              <a:rPr lang="en-US" dirty="0"/>
              <a:t>     Classrooms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37" y="2320963"/>
            <a:ext cx="6482478" cy="350951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Landscape drawing using partner dictations</a:t>
            </a:r>
          </a:p>
          <a:p>
            <a:r>
              <a:rPr lang="en-US" dirty="0"/>
              <a:t>Reflection writing about paintings and other art works</a:t>
            </a:r>
          </a:p>
          <a:p>
            <a:r>
              <a:rPr lang="en-US" dirty="0"/>
              <a:t>Speaking activities – describing details and emotions in paintings </a:t>
            </a:r>
          </a:p>
          <a:p>
            <a:r>
              <a:rPr lang="en-US" dirty="0"/>
              <a:t>Reading art-related articles </a:t>
            </a:r>
          </a:p>
          <a:p>
            <a:r>
              <a:rPr lang="en-US" dirty="0"/>
              <a:t>Individual presentations sharing arts from home countries</a:t>
            </a:r>
          </a:p>
          <a:p>
            <a:r>
              <a:rPr lang="en-US" dirty="0"/>
              <a:t>“Step inside paintings” – create questions to ask painting subjects</a:t>
            </a:r>
          </a:p>
          <a:p>
            <a:endParaRPr lang="en-US" dirty="0"/>
          </a:p>
        </p:txBody>
      </p:sp>
      <p:pic>
        <p:nvPicPr>
          <p:cNvPr id="5122" name="Picture 2" descr="mage result for klim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62" y="1078523"/>
            <a:ext cx="39243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0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Demonstration: “Come to Your Senses”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3" y="2336873"/>
            <a:ext cx="4173032" cy="359931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Teacher presents on painting from Brazilian wildlife</a:t>
            </a:r>
          </a:p>
          <a:p>
            <a:r>
              <a:rPr lang="en-US" dirty="0"/>
              <a:t>Students identify 5 ways to experience the painting (sight, sound, </a:t>
            </a:r>
            <a:r>
              <a:rPr lang="en-US" dirty="0" err="1"/>
              <a:t>etc</a:t>
            </a:r>
            <a:r>
              <a:rPr lang="is-IS" dirty="0"/>
              <a:t>…) </a:t>
            </a:r>
          </a:p>
          <a:p>
            <a:r>
              <a:rPr lang="is-IS" dirty="0"/>
              <a:t>Students learn new vocabulary and describe (orally and written) what they are seeing, hearing, etc...</a:t>
            </a:r>
            <a:endParaRPr lang="en-US" dirty="0"/>
          </a:p>
          <a:p>
            <a:r>
              <a:rPr lang="en-US" dirty="0"/>
              <a:t>Students gather fruits or vegetable from home and </a:t>
            </a:r>
            <a:r>
              <a:rPr lang="en-US" dirty="0" err="1"/>
              <a:t>descrie</a:t>
            </a:r>
            <a:r>
              <a:rPr lang="en-US" dirty="0"/>
              <a:t> to partners the item using all senses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314" y="2427513"/>
            <a:ext cx="6482355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4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Different methods to assess learning including: </a:t>
            </a:r>
          </a:p>
          <a:p>
            <a:r>
              <a:rPr lang="en-US" dirty="0"/>
              <a:t>“Exit tickets” through specific questions</a:t>
            </a:r>
          </a:p>
          <a:p>
            <a:r>
              <a:rPr lang="en-US" dirty="0"/>
              <a:t>Dictations through drawings </a:t>
            </a:r>
          </a:p>
          <a:p>
            <a:r>
              <a:rPr lang="en-US" dirty="0"/>
              <a:t>Partner interviews about reactions to art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Follow Up Class : </a:t>
            </a:r>
          </a:p>
          <a:p>
            <a:r>
              <a:rPr lang="en-US" dirty="0"/>
              <a:t>Student presentations sharing “art” or all types from home countries</a:t>
            </a:r>
          </a:p>
          <a:p>
            <a:r>
              <a:rPr lang="en-US" dirty="0"/>
              <a:t>Question and Answer sessions for students to explain art forms </a:t>
            </a:r>
          </a:p>
        </p:txBody>
      </p:sp>
    </p:spTree>
    <p:extLst>
      <p:ext uri="{BB962C8B-B14F-4D97-AF65-F5344CB8AC3E}">
        <p14:creationId xmlns:p14="http://schemas.microsoft.com/office/powerpoint/2010/main" val="21219725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352</TotalTime>
  <Words>643</Words>
  <Application>Microsoft Office PowerPoint</Application>
  <PresentationFormat>Widescreen</PresentationFormat>
  <Paragraphs>93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</vt:lpstr>
      <vt:lpstr>VisuaL Arts to Spark Interest and Learning  </vt:lpstr>
      <vt:lpstr>Session Agenda</vt:lpstr>
      <vt:lpstr> Session Objectives</vt:lpstr>
      <vt:lpstr>Why the Arts in ESOL Teaching</vt:lpstr>
      <vt:lpstr>Art as the ”Text”</vt:lpstr>
      <vt:lpstr>Art in the classroom </vt:lpstr>
      <vt:lpstr>Art Activities for Online       Classrooms</vt:lpstr>
      <vt:lpstr>Class Demonstration: “Come to Your Senses” Lesson</vt:lpstr>
      <vt:lpstr>Assessment and Follow Up</vt:lpstr>
      <vt:lpstr>National Gallery of Art Lessons</vt:lpstr>
      <vt:lpstr>Other Resources</vt:lpstr>
      <vt:lpstr>Hope you give Art a try!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Arts to Enhance ESOL Learning</dc:title>
  <dc:creator>Carol Woodside</dc:creator>
  <cp:lastModifiedBy>Caroline Botsford</cp:lastModifiedBy>
  <cp:revision>27</cp:revision>
  <dcterms:created xsi:type="dcterms:W3CDTF">2019-02-27T23:22:56Z</dcterms:created>
  <dcterms:modified xsi:type="dcterms:W3CDTF">2020-05-09T01:39:12Z</dcterms:modified>
</cp:coreProperties>
</file>